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57"/>
  </p:notesMasterIdLst>
  <p:sldIdLst>
    <p:sldId id="493" r:id="rId2"/>
    <p:sldId id="340" r:id="rId3"/>
    <p:sldId id="496" r:id="rId4"/>
    <p:sldId id="548" r:id="rId5"/>
    <p:sldId id="495" r:id="rId6"/>
    <p:sldId id="549" r:id="rId7"/>
    <p:sldId id="339" r:id="rId8"/>
    <p:sldId id="553" r:id="rId9"/>
    <p:sldId id="500" r:id="rId10"/>
    <p:sldId id="350" r:id="rId11"/>
    <p:sldId id="550" r:id="rId12"/>
    <p:sldId id="551" r:id="rId13"/>
    <p:sldId id="552" r:id="rId14"/>
    <p:sldId id="502" r:id="rId15"/>
    <p:sldId id="504" r:id="rId16"/>
    <p:sldId id="554" r:id="rId17"/>
    <p:sldId id="555" r:id="rId18"/>
    <p:sldId id="556" r:id="rId19"/>
    <p:sldId id="503" r:id="rId20"/>
    <p:sldId id="508" r:id="rId21"/>
    <p:sldId id="558" r:id="rId22"/>
    <p:sldId id="559" r:id="rId23"/>
    <p:sldId id="557" r:id="rId24"/>
    <p:sldId id="560" r:id="rId25"/>
    <p:sldId id="561" r:id="rId26"/>
    <p:sldId id="507" r:id="rId27"/>
    <p:sldId id="562" r:id="rId28"/>
    <p:sldId id="564" r:id="rId29"/>
    <p:sldId id="565" r:id="rId30"/>
    <p:sldId id="566" r:id="rId31"/>
    <p:sldId id="567" r:id="rId32"/>
    <p:sldId id="568" r:id="rId33"/>
    <p:sldId id="512" r:id="rId34"/>
    <p:sldId id="513" r:id="rId35"/>
    <p:sldId id="514" r:id="rId36"/>
    <p:sldId id="518" r:id="rId37"/>
    <p:sldId id="525" r:id="rId38"/>
    <p:sldId id="526" r:id="rId39"/>
    <p:sldId id="529" r:id="rId40"/>
    <p:sldId id="530" r:id="rId41"/>
    <p:sldId id="531" r:id="rId42"/>
    <p:sldId id="532" r:id="rId43"/>
    <p:sldId id="544" r:id="rId44"/>
    <p:sldId id="545" r:id="rId45"/>
    <p:sldId id="546" r:id="rId46"/>
    <p:sldId id="533" r:id="rId47"/>
    <p:sldId id="534" r:id="rId48"/>
    <p:sldId id="535" r:id="rId49"/>
    <p:sldId id="536" r:id="rId50"/>
    <p:sldId id="537" r:id="rId51"/>
    <p:sldId id="538" r:id="rId52"/>
    <p:sldId id="539" r:id="rId53"/>
    <p:sldId id="540" r:id="rId54"/>
    <p:sldId id="541" r:id="rId55"/>
    <p:sldId id="542" r:id="rId5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a:srgbClr val="008080"/>
    <a:srgbClr val="009999"/>
    <a:srgbClr val="000000"/>
    <a:srgbClr val="CC0000"/>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4660"/>
  </p:normalViewPr>
  <p:slideViewPr>
    <p:cSldViewPr>
      <p:cViewPr>
        <p:scale>
          <a:sx n="70" d="100"/>
          <a:sy n="70" d="100"/>
        </p:scale>
        <p:origin x="-2152" y="-2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F75607-989F-4726-90E7-FCBD6FEEF5C4}" type="datetimeFigureOut">
              <a:rPr lang="es-ES" smtClean="0"/>
              <a:pPr/>
              <a:t>04/26/15</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721196-1361-4670-8558-13F3F1B03026}" type="slidenum">
              <a:rPr lang="es-ES" smtClean="0"/>
              <a:pPr/>
              <a:t>‹Nr.›</a:t>
            </a:fld>
            <a:endParaRPr lang="es-ES"/>
          </a:p>
        </p:txBody>
      </p:sp>
    </p:spTree>
    <p:extLst>
      <p:ext uri="{BB962C8B-B14F-4D97-AF65-F5344CB8AC3E}">
        <p14:creationId xmlns:p14="http://schemas.microsoft.com/office/powerpoint/2010/main" val="3362837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2</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11</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12</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13</a:t>
            </a:fld>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39</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40</a:t>
            </a:fld>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41</a:t>
            </a:fld>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42</a:t>
            </a:fld>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43</a:t>
            </a:fld>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44</a:t>
            </a:fld>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45</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3</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46</a:t>
            </a:fld>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47</a:t>
            </a:fld>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48</a:t>
            </a:fld>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49</a:t>
            </a:fld>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50</a:t>
            </a:fld>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51</a:t>
            </a:fld>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52</a:t>
            </a:fld>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53</a:t>
            </a:fld>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54</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4</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5</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6</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7</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8</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9</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a:p>
        </p:txBody>
      </p:sp>
      <p:sp>
        <p:nvSpPr>
          <p:cNvPr id="4" name="3 Marcador de número de diapositiva"/>
          <p:cNvSpPr>
            <a:spLocks noGrp="1"/>
          </p:cNvSpPr>
          <p:nvPr>
            <p:ph type="sldNum" sz="quarter" idx="10"/>
          </p:nvPr>
        </p:nvSpPr>
        <p:spPr/>
        <p:txBody>
          <a:bodyPr/>
          <a:lstStyle/>
          <a:p>
            <a:fld id="{74721196-1361-4670-8558-13F3F1B03026}" type="slidenum">
              <a:rPr lang="es-ES" smtClean="0"/>
              <a:pPr/>
              <a:t>10</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90F90D6D-FE7B-42F4-B807-B2F47F2D315A}"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5F7CA6D2-E005-4F37-9C7E-29383AECFE3E}"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7C93D000-A262-4C61-B09E-4C4F783D7729}"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0FC4A7CE-5390-4FDE-84C9-17E17503F30A}"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C5B034FE-0500-4C37-BD16-EF40BD80EBBC}"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11A34B69-EC4C-49CA-A069-7451E891D4B1}"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endParaRPr lang="en-US"/>
          </a:p>
        </p:txBody>
      </p:sp>
      <p:sp>
        <p:nvSpPr>
          <p:cNvPr id="8" name="7 Marcador de pie de página"/>
          <p:cNvSpPr>
            <a:spLocks noGrp="1"/>
          </p:cNvSpPr>
          <p:nvPr>
            <p:ph type="ftr" sz="quarter" idx="11"/>
          </p:nvPr>
        </p:nvSpPr>
        <p:spPr/>
        <p:txBody>
          <a:bodyPr/>
          <a:lstStyle/>
          <a:p>
            <a:endParaRPr lang="en-US"/>
          </a:p>
        </p:txBody>
      </p:sp>
      <p:sp>
        <p:nvSpPr>
          <p:cNvPr id="9" name="8 Marcador de número de diapositiva"/>
          <p:cNvSpPr>
            <a:spLocks noGrp="1"/>
          </p:cNvSpPr>
          <p:nvPr>
            <p:ph type="sldNum" sz="quarter" idx="12"/>
          </p:nvPr>
        </p:nvSpPr>
        <p:spPr/>
        <p:txBody>
          <a:bodyPr/>
          <a:lstStyle/>
          <a:p>
            <a:fld id="{C786987C-D58E-440D-AD15-F16EF1D3A2A9}"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1B66BC72-E030-4852-A977-46CC6DB71E83}"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endParaRPr lang="en-US"/>
          </a:p>
        </p:txBody>
      </p:sp>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7BC0F1CB-ED36-42C4-8567-6D03A5B6A82E}"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3A1CBF81-47A4-42F8-90A6-115F5782AD85}"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2E56D52B-7C2D-443A-9F3A-D335633502DC}" type="slidenum">
              <a:rPr lang="en-US" smtClean="0"/>
              <a:pPr/>
              <a:t>‹Nr.›</a:t>
            </a:fld>
            <a:endParaRPr lang="en-U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A9B53-0E9A-4BE7-92AD-1355517F0C80}"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ransition xmlns:p14="http://schemas.microsoft.com/office/powerpoint/2010/main" spd="slow">
    <p:pull dir="rd"/>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http://profile.ak.fbcdn.net/object3/1047/19/n44382638297_6959.jpg"/>
          <p:cNvPicPr>
            <a:picLocks noChangeAspect="1" noChangeArrowheads="1"/>
          </p:cNvPicPr>
          <p:nvPr/>
        </p:nvPicPr>
        <p:blipFill>
          <a:blip r:embed="rId2" cstate="print"/>
          <a:srcRect/>
          <a:stretch>
            <a:fillRect/>
          </a:stretch>
        </p:blipFill>
        <p:spPr bwMode="auto">
          <a:xfrm>
            <a:off x="0" y="928670"/>
            <a:ext cx="4572000" cy="4686300"/>
          </a:xfrm>
          <a:prstGeom prst="rect">
            <a:avLst/>
          </a:prstGeom>
          <a:noFill/>
        </p:spPr>
      </p:pic>
      <p:sp>
        <p:nvSpPr>
          <p:cNvPr id="8" name="Text Box 15"/>
          <p:cNvSpPr txBox="1">
            <a:spLocks noChangeArrowheads="1"/>
          </p:cNvSpPr>
          <p:nvPr/>
        </p:nvSpPr>
        <p:spPr bwMode="auto">
          <a:xfrm>
            <a:off x="2781300" y="2897188"/>
            <a:ext cx="4135438" cy="366712"/>
          </a:xfrm>
          <a:prstGeom prst="rect">
            <a:avLst/>
          </a:prstGeom>
          <a:noFill/>
          <a:ln w="9525">
            <a:noFill/>
            <a:miter lim="800000"/>
            <a:headEnd/>
            <a:tailEnd/>
          </a:ln>
          <a:effectLst/>
        </p:spPr>
        <p:txBody>
          <a:bodyPr>
            <a:spAutoFit/>
          </a:bodyPr>
          <a:lstStyle/>
          <a:p>
            <a:pPr>
              <a:spcBef>
                <a:spcPct val="50000"/>
              </a:spcBef>
            </a:pPr>
            <a:endParaRPr lang="es-ES_tradnl"/>
          </a:p>
        </p:txBody>
      </p:sp>
      <p:sp>
        <p:nvSpPr>
          <p:cNvPr id="9" name="Text Box 16"/>
          <p:cNvSpPr txBox="1">
            <a:spLocks noChangeArrowheads="1"/>
          </p:cNvSpPr>
          <p:nvPr/>
        </p:nvSpPr>
        <p:spPr bwMode="auto">
          <a:xfrm>
            <a:off x="4857752" y="2857496"/>
            <a:ext cx="5429288" cy="461665"/>
          </a:xfrm>
          <a:prstGeom prst="rect">
            <a:avLst/>
          </a:prstGeom>
          <a:noFill/>
          <a:ln w="9525">
            <a:noFill/>
            <a:miter lim="800000"/>
            <a:headEnd/>
            <a:tailEnd/>
          </a:ln>
          <a:effectLst/>
        </p:spPr>
        <p:txBody>
          <a:bodyPr wrap="square">
            <a:spAutoFit/>
          </a:bodyPr>
          <a:lstStyle/>
          <a:p>
            <a:pPr>
              <a:spcBef>
                <a:spcPct val="50000"/>
              </a:spcBef>
            </a:pPr>
            <a:r>
              <a:rPr lang="es-ES" sz="2400" b="1" dirty="0" smtClean="0"/>
              <a:t>EL BJT </a:t>
            </a:r>
            <a:r>
              <a:rPr lang="es-ES" sz="2400" b="1" dirty="0"/>
              <a:t>DE POTENCIA</a:t>
            </a:r>
          </a:p>
        </p:txBody>
      </p:sp>
      <p:sp>
        <p:nvSpPr>
          <p:cNvPr id="10" name="Text Box 18"/>
          <p:cNvSpPr txBox="1">
            <a:spLocks noChangeArrowheads="1"/>
          </p:cNvSpPr>
          <p:nvPr/>
        </p:nvSpPr>
        <p:spPr bwMode="auto">
          <a:xfrm>
            <a:off x="4032250" y="3645024"/>
            <a:ext cx="5111750" cy="369332"/>
          </a:xfrm>
          <a:prstGeom prst="rect">
            <a:avLst/>
          </a:prstGeom>
          <a:noFill/>
          <a:ln w="9525">
            <a:noFill/>
            <a:miter lim="800000"/>
            <a:headEnd/>
            <a:tailEnd/>
          </a:ln>
          <a:effectLst/>
        </p:spPr>
        <p:txBody>
          <a:bodyPr>
            <a:spAutoFit/>
          </a:bodyPr>
          <a:lstStyle/>
          <a:p>
            <a:pPr algn="ctr">
              <a:spcBef>
                <a:spcPct val="50000"/>
              </a:spcBef>
            </a:pPr>
            <a:r>
              <a:rPr lang="es-ES" b="1" dirty="0" smtClean="0">
                <a:solidFill>
                  <a:schemeClr val="accent1"/>
                </a:solidFill>
              </a:rPr>
              <a:t>Transistores de Potencia</a:t>
            </a:r>
            <a:endParaRPr lang="es-ES" b="1" dirty="0">
              <a:solidFill>
                <a:schemeClr val="accent1"/>
              </a:solidFill>
            </a:endParaRPr>
          </a:p>
        </p:txBody>
      </p:sp>
      <p:pic>
        <p:nvPicPr>
          <p:cNvPr id="32770" name="Picture 2" descr="http://proyectosectorinformal.com/images/utp%20%5B380x300%5D.jpg"/>
          <p:cNvPicPr>
            <a:picLocks noChangeAspect="1" noChangeArrowheads="1"/>
          </p:cNvPicPr>
          <p:nvPr/>
        </p:nvPicPr>
        <p:blipFill>
          <a:blip r:embed="rId3" cstate="print"/>
          <a:srcRect/>
          <a:stretch>
            <a:fillRect/>
          </a:stretch>
        </p:blipFill>
        <p:spPr bwMode="auto">
          <a:xfrm>
            <a:off x="5635664" y="620688"/>
            <a:ext cx="1650980" cy="1673290"/>
          </a:xfrm>
          <a:prstGeom prst="rect">
            <a:avLst/>
          </a:prstGeom>
          <a:noFill/>
        </p:spPr>
      </p:pic>
    </p:spTree>
    <p:extLst>
      <p:ext uri="{BB962C8B-B14F-4D97-AF65-F5344CB8AC3E}">
        <p14:creationId xmlns:p14="http://schemas.microsoft.com/office/powerpoint/2010/main" val="2756820710"/>
      </p:ext>
    </p:extLst>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889248" y="274638"/>
            <a:ext cx="7931224" cy="922114"/>
          </a:xfrm>
          <a:solidFill>
            <a:schemeClr val="bg1"/>
          </a:solidFill>
        </p:spPr>
        <p:txBody>
          <a:bodyPr/>
          <a:lstStyle/>
          <a:p>
            <a:pPr algn="ctr"/>
            <a:r>
              <a:rPr lang="es-ES" sz="3800" b="1" u="sng" dirty="0" smtClean="0">
                <a:solidFill>
                  <a:srgbClr val="009999"/>
                </a:solidFill>
              </a:rPr>
              <a:t>AREA DE OPERACIÓN SEGURA SOA</a:t>
            </a:r>
            <a:endParaRPr lang="es-ES" sz="3800" b="1" u="sng" dirty="0">
              <a:solidFill>
                <a:srgbClr val="009999"/>
              </a:solidFill>
            </a:endParaRPr>
          </a:p>
        </p:txBody>
      </p:sp>
      <p:pic>
        <p:nvPicPr>
          <p:cNvPr id="35842" name="Picture 2"/>
          <p:cNvPicPr>
            <a:picLocks noChangeAspect="1" noChangeArrowheads="1"/>
          </p:cNvPicPr>
          <p:nvPr/>
        </p:nvPicPr>
        <p:blipFill>
          <a:blip r:embed="rId3" cstate="print"/>
          <a:srcRect/>
          <a:stretch>
            <a:fillRect/>
          </a:stretch>
        </p:blipFill>
        <p:spPr bwMode="auto">
          <a:xfrm>
            <a:off x="2023032" y="1785926"/>
            <a:ext cx="5429288" cy="4409911"/>
          </a:xfrm>
          <a:prstGeom prst="rect">
            <a:avLst/>
          </a:prstGeom>
          <a:noFill/>
          <a:ln w="9525">
            <a:noFill/>
            <a:miter lim="800000"/>
            <a:headEnd/>
            <a:tailEnd/>
          </a:ln>
        </p:spPr>
      </p:pic>
      <p:sp>
        <p:nvSpPr>
          <p:cNvPr id="7"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8" name="Text Box 3"/>
          <p:cNvSpPr txBox="1">
            <a:spLocks noChangeArrowheads="1"/>
          </p:cNvSpPr>
          <p:nvPr/>
        </p:nvSpPr>
        <p:spPr bwMode="auto">
          <a:xfrm rot="162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889248" y="58614"/>
            <a:ext cx="7931224" cy="706090"/>
          </a:xfrm>
          <a:solidFill>
            <a:schemeClr val="bg1"/>
          </a:solidFill>
        </p:spPr>
        <p:txBody>
          <a:bodyPr/>
          <a:lstStyle/>
          <a:p>
            <a:pPr algn="ctr"/>
            <a:r>
              <a:rPr lang="es-ES" sz="3800" b="1" u="sng" dirty="0" smtClean="0">
                <a:solidFill>
                  <a:srgbClr val="009999"/>
                </a:solidFill>
              </a:rPr>
              <a:t>RESUMEN</a:t>
            </a:r>
            <a:endParaRPr lang="es-ES" sz="3800" b="1" u="sng" dirty="0">
              <a:solidFill>
                <a:srgbClr val="009999"/>
              </a:solidFill>
            </a:endParaRPr>
          </a:p>
        </p:txBody>
      </p:sp>
      <p:sp>
        <p:nvSpPr>
          <p:cNvPr id="7"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8" name="Text Box 3"/>
          <p:cNvSpPr txBox="1">
            <a:spLocks noChangeArrowheads="1"/>
          </p:cNvSpPr>
          <p:nvPr/>
        </p:nvSpPr>
        <p:spPr bwMode="auto">
          <a:xfrm rot="162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sp>
        <p:nvSpPr>
          <p:cNvPr id="6" name="5 CuadroTexto"/>
          <p:cNvSpPr txBox="1"/>
          <p:nvPr/>
        </p:nvSpPr>
        <p:spPr>
          <a:xfrm>
            <a:off x="611560" y="908720"/>
            <a:ext cx="8316416" cy="5847755"/>
          </a:xfrm>
          <a:prstGeom prst="rect">
            <a:avLst/>
          </a:prstGeom>
          <a:noFill/>
        </p:spPr>
        <p:txBody>
          <a:bodyPr wrap="square" rtlCol="0">
            <a:spAutoFit/>
          </a:bodyPr>
          <a:lstStyle/>
          <a:p>
            <a:pPr marL="342900" indent="-342900" algn="just">
              <a:buFont typeface="Wingdings" pitchFamily="2" charset="2"/>
              <a:buChar char="ü"/>
            </a:pPr>
            <a:r>
              <a:rPr lang="es-ES" dirty="0" smtClean="0"/>
              <a:t>El BJT de potencia tiene una estructura de orientación vertical con una estructura B-E muy entrelazada y una región de arrastre un poco dopada.</a:t>
            </a:r>
          </a:p>
          <a:p>
            <a:pPr marL="342900" indent="-342900" algn="just">
              <a:buFont typeface="Wingdings" pitchFamily="2" charset="2"/>
              <a:buChar char="ü"/>
            </a:pPr>
            <a:r>
              <a:rPr lang="es-ES" dirty="0" smtClean="0"/>
              <a:t>La región de arrastre determina la especificación de la tensión de bloqueo del BJT y también causa la zona llamada </a:t>
            </a:r>
            <a:r>
              <a:rPr lang="es-ES" dirty="0" err="1" smtClean="0"/>
              <a:t>cuasisaturacion</a:t>
            </a:r>
            <a:r>
              <a:rPr lang="es-ES" dirty="0" smtClean="0"/>
              <a:t> de las características  I-V.</a:t>
            </a:r>
          </a:p>
          <a:p>
            <a:pPr marL="342900" indent="-342900" algn="just">
              <a:buFont typeface="Wingdings" pitchFamily="2" charset="2"/>
              <a:buChar char="ü"/>
            </a:pPr>
            <a:r>
              <a:rPr lang="es-ES" dirty="0" smtClean="0"/>
              <a:t>El BJT es un dispositivo que por lo general esta apagado y se enciende mediante la aplicación de una corriente de base lo bastante grande para causar la inyección de grandes cantidades de portadores minoritarios en la base desde la zona del emisor. La posterior difusión de estos portadores a través de la base al colector forma la corriente del colector.</a:t>
            </a:r>
          </a:p>
          <a:p>
            <a:pPr marL="342900" indent="-342900" algn="just">
              <a:buFont typeface="Wingdings" pitchFamily="2" charset="2"/>
              <a:buChar char="ü"/>
            </a:pPr>
            <a:r>
              <a:rPr lang="es-ES" dirty="0" smtClean="0"/>
              <a:t>Los BJT de potencia tienen una baja ganancia de corriente, en especial con especificaciones de tensiones de ruptura grande. Esto permitió el desarrollo de transistores monolíticos de tipo Darlington, los cuales tienen mayores ganancia de corriente.</a:t>
            </a:r>
          </a:p>
          <a:p>
            <a:pPr marL="342900" indent="-342900" algn="just">
              <a:buFont typeface="Wingdings" pitchFamily="2" charset="2"/>
              <a:buChar char="ü"/>
            </a:pPr>
            <a:r>
              <a:rPr lang="es-ES" dirty="0" smtClean="0"/>
              <a:t>El flujo lateral de corriente en la base es el factor limitante básico en el desarrollo del BJT. Causa caídas laterales de tensión que producen un apiñamiento de la corriente del emisor, lo que a su vez causa reducciones de la ganancia de corriente. Si el apiñamiento de corriente es excesivo, ocurre una ruptura secundaria y se destruye el dispositivo.</a:t>
            </a:r>
          </a:p>
          <a:p>
            <a:pPr marL="342900" indent="-342900" algn="just">
              <a:buFont typeface="+mj-lt"/>
              <a:buAutoNum type="arabicPeriod"/>
            </a:pPr>
            <a:endParaRPr lang="es-ES" sz="1600" dirty="0" smtClean="0"/>
          </a:p>
          <a:p>
            <a:pPr marL="342900" indent="-342900" algn="just">
              <a:buFont typeface="+mj-lt"/>
              <a:buAutoNum type="arabicPeriod"/>
            </a:pPr>
            <a:endParaRPr lang="es-ES" sz="1600"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down)">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down)">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889248" y="202630"/>
            <a:ext cx="7931224" cy="706090"/>
          </a:xfrm>
          <a:solidFill>
            <a:schemeClr val="bg1"/>
          </a:solidFill>
        </p:spPr>
        <p:txBody>
          <a:bodyPr/>
          <a:lstStyle/>
          <a:p>
            <a:pPr algn="ctr"/>
            <a:r>
              <a:rPr lang="es-ES" sz="3800" b="1" u="sng" dirty="0" smtClean="0">
                <a:solidFill>
                  <a:srgbClr val="009999"/>
                </a:solidFill>
              </a:rPr>
              <a:t>RESUMEN</a:t>
            </a:r>
            <a:endParaRPr lang="es-ES" sz="3800" b="1" u="sng" dirty="0">
              <a:solidFill>
                <a:srgbClr val="009999"/>
              </a:solidFill>
            </a:endParaRPr>
          </a:p>
        </p:txBody>
      </p:sp>
      <p:sp>
        <p:nvSpPr>
          <p:cNvPr id="7"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8" name="Text Box 3"/>
          <p:cNvSpPr txBox="1">
            <a:spLocks noChangeArrowheads="1"/>
          </p:cNvSpPr>
          <p:nvPr/>
        </p:nvSpPr>
        <p:spPr bwMode="auto">
          <a:xfrm rot="162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sp>
        <p:nvSpPr>
          <p:cNvPr id="6" name="5 CuadroTexto"/>
          <p:cNvSpPr txBox="1"/>
          <p:nvPr/>
        </p:nvSpPr>
        <p:spPr>
          <a:xfrm>
            <a:off x="611560" y="1259463"/>
            <a:ext cx="8316416" cy="4185761"/>
          </a:xfrm>
          <a:prstGeom prst="rect">
            <a:avLst/>
          </a:prstGeom>
          <a:noFill/>
        </p:spPr>
        <p:txBody>
          <a:bodyPr wrap="square" rtlCol="0">
            <a:spAutoFit/>
          </a:bodyPr>
          <a:lstStyle/>
          <a:p>
            <a:pPr marL="342900" indent="-342900" algn="just">
              <a:buFont typeface="Wingdings" pitchFamily="2" charset="2"/>
              <a:buChar char="ü"/>
            </a:pPr>
            <a:r>
              <a:rPr lang="es-ES" dirty="0" smtClean="0"/>
              <a:t>La modulación de conductividad de la región de arrastre a fin de reducir perdidas en estado activo requiere largos tiempos de vida de los portadores. Pero esto genera largos tiempos de apagado, por lo que se debe compensar, en el diseño del BJT, entre menos perdida en estado activo y tiempos de conmutación mas cortos.</a:t>
            </a:r>
          </a:p>
          <a:p>
            <a:pPr marL="342900" indent="-342900" algn="just">
              <a:buFont typeface="Wingdings" pitchFamily="2" charset="2"/>
              <a:buChar char="ü"/>
            </a:pPr>
            <a:r>
              <a:rPr lang="es-ES" dirty="0" smtClean="0"/>
              <a:t>El apagado de algunos tipos de BJT se debe realizar por medio de un índice controlado de cambio de la corriente negativa de base a fin de evitar el aislamiento de carga excesiva almacenada en el BJT, lo que produciría tiempos de apagado excesivamente largos y una gran disipación de potencia.</a:t>
            </a:r>
          </a:p>
          <a:p>
            <a:pPr marL="342900" indent="-342900" algn="just">
              <a:buFont typeface="Wingdings" pitchFamily="2" charset="2"/>
              <a:buChar char="ü"/>
            </a:pPr>
            <a:r>
              <a:rPr lang="es-ES" dirty="0" smtClean="0"/>
              <a:t>Los BJT con áreas de operación segura limitados pueden requerir una trayectoria de conmutación controlada por circuitos amortiguadores tanto en el encendido como en el apagado del transistor.</a:t>
            </a:r>
          </a:p>
          <a:p>
            <a:pPr marL="342900" indent="-342900" algn="just">
              <a:buFont typeface="+mj-lt"/>
              <a:buAutoNum type="arabicPeriod"/>
            </a:pPr>
            <a:endParaRPr lang="es-ES" sz="1600" dirty="0" smtClean="0"/>
          </a:p>
          <a:p>
            <a:pPr marL="342900" indent="-342900" algn="just">
              <a:buFont typeface="+mj-lt"/>
              <a:buAutoNum type="arabicPeriod"/>
            </a:pPr>
            <a:endParaRPr lang="es-ES" sz="1600"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889248" y="2636912"/>
            <a:ext cx="7931224" cy="706090"/>
          </a:xfrm>
          <a:solidFill>
            <a:schemeClr val="bg1"/>
          </a:solidFill>
        </p:spPr>
        <p:txBody>
          <a:bodyPr/>
          <a:lstStyle/>
          <a:p>
            <a:pPr algn="ctr"/>
            <a:r>
              <a:rPr lang="es-ES" sz="3800" b="1" u="sng" dirty="0" smtClean="0">
                <a:solidFill>
                  <a:srgbClr val="009999"/>
                </a:solidFill>
              </a:rPr>
              <a:t>GRACIAS</a:t>
            </a:r>
            <a:endParaRPr lang="es-ES" sz="3800" b="1" u="sng" dirty="0">
              <a:solidFill>
                <a:srgbClr val="009999"/>
              </a:solidFill>
            </a:endParaRPr>
          </a:p>
        </p:txBody>
      </p:sp>
      <p:sp>
        <p:nvSpPr>
          <p:cNvPr id="7"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8" name="Text Box 3"/>
          <p:cNvSpPr txBox="1">
            <a:spLocks noChangeArrowheads="1"/>
          </p:cNvSpPr>
          <p:nvPr/>
        </p:nvSpPr>
        <p:spPr bwMode="auto">
          <a:xfrm rot="162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5"/>
          <p:cNvSpPr txBox="1">
            <a:spLocks noChangeArrowheads="1"/>
          </p:cNvSpPr>
          <p:nvPr/>
        </p:nvSpPr>
        <p:spPr bwMode="auto">
          <a:xfrm>
            <a:off x="2781300" y="2897188"/>
            <a:ext cx="4135438" cy="366712"/>
          </a:xfrm>
          <a:prstGeom prst="rect">
            <a:avLst/>
          </a:prstGeom>
          <a:noFill/>
          <a:ln w="9525">
            <a:noFill/>
            <a:miter lim="800000"/>
            <a:headEnd/>
            <a:tailEnd/>
          </a:ln>
        </p:spPr>
        <p:txBody>
          <a:bodyPr>
            <a:spAutoFit/>
          </a:bodyPr>
          <a:lstStyle/>
          <a:p>
            <a:pPr>
              <a:spcBef>
                <a:spcPct val="50000"/>
              </a:spcBef>
            </a:pPr>
            <a:endParaRPr lang="es-ES_tradnl"/>
          </a:p>
        </p:txBody>
      </p:sp>
      <p:sp>
        <p:nvSpPr>
          <p:cNvPr id="4099" name="Text Box 16"/>
          <p:cNvSpPr txBox="1">
            <a:spLocks noChangeArrowheads="1"/>
          </p:cNvSpPr>
          <p:nvPr/>
        </p:nvSpPr>
        <p:spPr bwMode="auto">
          <a:xfrm>
            <a:off x="4670425" y="2830513"/>
            <a:ext cx="4148138" cy="457200"/>
          </a:xfrm>
          <a:prstGeom prst="rect">
            <a:avLst/>
          </a:prstGeom>
          <a:noFill/>
          <a:ln w="9525">
            <a:noFill/>
            <a:miter lim="800000"/>
            <a:headEnd/>
            <a:tailEnd/>
          </a:ln>
        </p:spPr>
        <p:txBody>
          <a:bodyPr>
            <a:spAutoFit/>
          </a:bodyPr>
          <a:lstStyle/>
          <a:p>
            <a:pPr>
              <a:spcBef>
                <a:spcPct val="50000"/>
              </a:spcBef>
            </a:pPr>
            <a:r>
              <a:rPr lang="es-ES" sz="2400" b="1" dirty="0"/>
              <a:t>EL MOSFET DE POTENCIA</a:t>
            </a:r>
          </a:p>
        </p:txBody>
      </p:sp>
      <p:pic>
        <p:nvPicPr>
          <p:cNvPr id="4100" name="Picture 4" descr="http://profile.ak.fbcdn.net/object3/1047/19/n44382638297_6959.jpg"/>
          <p:cNvPicPr>
            <a:picLocks noChangeAspect="1" noChangeArrowheads="1"/>
          </p:cNvPicPr>
          <p:nvPr/>
        </p:nvPicPr>
        <p:blipFill>
          <a:blip r:embed="rId2" cstate="print"/>
          <a:srcRect/>
          <a:stretch>
            <a:fillRect/>
          </a:stretch>
        </p:blipFill>
        <p:spPr bwMode="auto">
          <a:xfrm>
            <a:off x="0" y="928688"/>
            <a:ext cx="4572000" cy="4686300"/>
          </a:xfrm>
          <a:prstGeom prst="rect">
            <a:avLst/>
          </a:prstGeom>
          <a:noFill/>
          <a:ln w="9525">
            <a:noFill/>
            <a:miter lim="800000"/>
            <a:headEnd/>
            <a:tailEnd/>
          </a:ln>
        </p:spPr>
      </p:pic>
      <p:pic>
        <p:nvPicPr>
          <p:cNvPr id="4101" name="Picture 2" descr="http://proyectosectorinformal.com/images/utp%20%5B380x300%5D.jpg"/>
          <p:cNvPicPr>
            <a:picLocks noChangeAspect="1" noChangeArrowheads="1"/>
          </p:cNvPicPr>
          <p:nvPr/>
        </p:nvPicPr>
        <p:blipFill>
          <a:blip r:embed="rId3" cstate="print"/>
          <a:srcRect/>
          <a:stretch>
            <a:fillRect/>
          </a:stretch>
        </p:blipFill>
        <p:spPr bwMode="auto">
          <a:xfrm>
            <a:off x="5635625" y="785813"/>
            <a:ext cx="1651000" cy="1673225"/>
          </a:xfrm>
          <a:prstGeom prst="rect">
            <a:avLst/>
          </a:prstGeom>
          <a:noFill/>
          <a:ln w="9525">
            <a:noFill/>
            <a:miter lim="800000"/>
            <a:headEnd/>
            <a:tailEnd/>
          </a:ln>
        </p:spPr>
      </p:pic>
      <p:sp>
        <p:nvSpPr>
          <p:cNvPr id="4102" name="Text Box 18"/>
          <p:cNvSpPr txBox="1">
            <a:spLocks noChangeArrowheads="1"/>
          </p:cNvSpPr>
          <p:nvPr/>
        </p:nvSpPr>
        <p:spPr bwMode="auto">
          <a:xfrm>
            <a:off x="4103688" y="3708400"/>
            <a:ext cx="5111750" cy="400050"/>
          </a:xfrm>
          <a:prstGeom prst="rect">
            <a:avLst/>
          </a:prstGeom>
          <a:noFill/>
          <a:ln w="9525">
            <a:noFill/>
            <a:miter lim="800000"/>
            <a:headEnd/>
            <a:tailEnd/>
          </a:ln>
        </p:spPr>
        <p:txBody>
          <a:bodyPr>
            <a:spAutoFit/>
          </a:bodyPr>
          <a:lstStyle/>
          <a:p>
            <a:pPr algn="ctr">
              <a:spcBef>
                <a:spcPct val="50000"/>
              </a:spcBef>
            </a:pPr>
            <a:r>
              <a:rPr lang="es-ES" sz="2000">
                <a:solidFill>
                  <a:srgbClr val="008080"/>
                </a:solidFill>
              </a:rPr>
              <a:t>Transistores</a:t>
            </a:r>
            <a:r>
              <a:rPr lang="es-ES">
                <a:solidFill>
                  <a:srgbClr val="0070C0"/>
                </a:solidFill>
              </a:rPr>
              <a:t> </a:t>
            </a:r>
            <a:r>
              <a:rPr lang="es-ES" sz="2000">
                <a:solidFill>
                  <a:srgbClr val="008080"/>
                </a:solidFill>
              </a:rPr>
              <a:t>de</a:t>
            </a:r>
            <a:r>
              <a:rPr lang="es-ES">
                <a:solidFill>
                  <a:srgbClr val="0070C0"/>
                </a:solidFill>
              </a:rPr>
              <a:t> </a:t>
            </a:r>
            <a:r>
              <a:rPr lang="es-ES" sz="2000">
                <a:solidFill>
                  <a:srgbClr val="008080"/>
                </a:solidFill>
              </a:rPr>
              <a:t>Potencia</a:t>
            </a: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99592" y="44624"/>
            <a:ext cx="7772400" cy="1143000"/>
          </a:xfrm>
        </p:spPr>
        <p:txBody>
          <a:bodyPr>
            <a:normAutofit/>
          </a:bodyPr>
          <a:lstStyle/>
          <a:p>
            <a:pPr eaLnBrk="0" fontAlgn="base" hangingPunct="0">
              <a:spcBef>
                <a:spcPct val="50000"/>
              </a:spcBef>
              <a:spcAft>
                <a:spcPct val="0"/>
              </a:spcAft>
              <a:defRPr/>
            </a:pPr>
            <a:r>
              <a:rPr lang="es-PA" sz="2800" b="1" dirty="0" smtClean="0">
                <a:solidFill>
                  <a:srgbClr val="008080"/>
                </a:solidFill>
                <a:latin typeface="Tahoma" pitchFamily="34" charset="0"/>
                <a:ea typeface="+mn-ea"/>
                <a:cs typeface="+mn-cs"/>
              </a:rPr>
              <a:t>Estructura Básica </a:t>
            </a:r>
            <a:r>
              <a:rPr lang="es-PA" sz="2800" b="1" dirty="0">
                <a:solidFill>
                  <a:srgbClr val="008080"/>
                </a:solidFill>
                <a:latin typeface="Tahoma" pitchFamily="34" charset="0"/>
                <a:ea typeface="+mn-ea"/>
                <a:cs typeface="+mn-cs"/>
              </a:rPr>
              <a:t>del MOSFET de Potencia</a:t>
            </a:r>
            <a:endParaRPr lang="es-ES" sz="2800" b="1" dirty="0">
              <a:solidFill>
                <a:srgbClr val="008080"/>
              </a:solidFill>
              <a:latin typeface="Tahoma" pitchFamily="34" charset="0"/>
              <a:ea typeface="+mn-ea"/>
              <a:cs typeface="+mn-cs"/>
            </a:endParaRPr>
          </a:p>
        </p:txBody>
      </p:sp>
      <p:sp>
        <p:nvSpPr>
          <p:cNvPr id="6147" name="Rectangle 31"/>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6148" name="Text Box 32"/>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dirty="0">
                <a:solidFill>
                  <a:srgbClr val="008080"/>
                </a:solidFill>
              </a:rPr>
              <a:t>EL MOSFET  DE POTENCIA</a:t>
            </a:r>
          </a:p>
        </p:txBody>
      </p:sp>
      <p:pic>
        <p:nvPicPr>
          <p:cNvPr id="3074" name="Picture 2"/>
          <p:cNvPicPr>
            <a:picLocks noChangeAspect="1" noChangeArrowheads="1"/>
          </p:cNvPicPr>
          <p:nvPr/>
        </p:nvPicPr>
        <p:blipFill>
          <a:blip r:embed="rId2" cstate="print"/>
          <a:srcRect/>
          <a:stretch>
            <a:fillRect/>
          </a:stretch>
        </p:blipFill>
        <p:spPr bwMode="auto">
          <a:xfrm>
            <a:off x="1984545" y="836712"/>
            <a:ext cx="5611791" cy="2746046"/>
          </a:xfrm>
          <a:prstGeom prst="rect">
            <a:avLst/>
          </a:prstGeom>
          <a:noFill/>
          <a:ln w="9525">
            <a:noFill/>
            <a:miter lim="800000"/>
            <a:headEnd/>
            <a:tailEnd/>
          </a:ln>
        </p:spPr>
      </p:pic>
      <p:sp>
        <p:nvSpPr>
          <p:cNvPr id="6" name="5 CuadroTexto"/>
          <p:cNvSpPr txBox="1"/>
          <p:nvPr/>
        </p:nvSpPr>
        <p:spPr>
          <a:xfrm>
            <a:off x="720080" y="3602047"/>
            <a:ext cx="8244408" cy="3139321"/>
          </a:xfrm>
          <a:prstGeom prst="rect">
            <a:avLst/>
          </a:prstGeom>
          <a:noFill/>
        </p:spPr>
        <p:txBody>
          <a:bodyPr wrap="square" rtlCol="0">
            <a:spAutoFit/>
          </a:bodyPr>
          <a:lstStyle/>
          <a:p>
            <a:pPr algn="just">
              <a:buFont typeface="Wingdings" pitchFamily="2" charset="2"/>
              <a:buChar char="ü"/>
            </a:pPr>
            <a:r>
              <a:rPr lang="es-ES" dirty="0" smtClean="0"/>
              <a:t>Un MOSFET de Potencia tiene una estructura de orientación vertical de dopaje alterno tipo p y tipo n.</a:t>
            </a:r>
          </a:p>
          <a:p>
            <a:pPr algn="just"/>
            <a:endParaRPr lang="es-ES" dirty="0" smtClean="0"/>
          </a:p>
          <a:p>
            <a:pPr algn="just">
              <a:buFont typeface="Wingdings" pitchFamily="2" charset="2"/>
              <a:buChar char="ü"/>
            </a:pPr>
            <a:r>
              <a:rPr lang="es-ES" dirty="0" smtClean="0"/>
              <a:t>La estructura n+ </a:t>
            </a:r>
            <a:r>
              <a:rPr lang="es-ES" dirty="0" err="1" smtClean="0"/>
              <a:t>pn</a:t>
            </a:r>
            <a:r>
              <a:rPr lang="es-ES" dirty="0" smtClean="0"/>
              <a:t>- y n+ se denomina MOSFET de canal n de modo enriquecimiento.</a:t>
            </a:r>
          </a:p>
          <a:p>
            <a:pPr algn="just"/>
            <a:endParaRPr lang="es-ES" dirty="0" smtClean="0"/>
          </a:p>
          <a:p>
            <a:pPr algn="just">
              <a:buFont typeface="Wingdings" pitchFamily="2" charset="2"/>
              <a:buChar char="ü"/>
            </a:pPr>
            <a:r>
              <a:rPr lang="es-ES" dirty="0" smtClean="0"/>
              <a:t>La capa central de tipo p suele llamarse cuerpo y es la zona donde se establece el canal entre fuente y drenaje.</a:t>
            </a:r>
          </a:p>
          <a:p>
            <a:pPr algn="just"/>
            <a:endParaRPr lang="es-ES" dirty="0" smtClean="0"/>
          </a:p>
          <a:p>
            <a:pPr algn="just">
              <a:buFont typeface="Wingdings" pitchFamily="2" charset="2"/>
              <a:buChar char="ü"/>
            </a:pPr>
            <a:r>
              <a:rPr lang="es-ES" dirty="0" smtClean="0"/>
              <a:t>La capa n- es la región de arrastre de drenaje, y la misma determina la tensión de ruptura del dispositivo.</a:t>
            </a: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wipe(down)">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wipe(down)">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99592" y="44624"/>
            <a:ext cx="7772400" cy="1143000"/>
          </a:xfrm>
        </p:spPr>
        <p:txBody>
          <a:bodyPr>
            <a:normAutofit/>
          </a:bodyPr>
          <a:lstStyle/>
          <a:p>
            <a:pPr eaLnBrk="0" fontAlgn="base" hangingPunct="0">
              <a:spcBef>
                <a:spcPct val="50000"/>
              </a:spcBef>
              <a:spcAft>
                <a:spcPct val="0"/>
              </a:spcAft>
              <a:defRPr/>
            </a:pPr>
            <a:r>
              <a:rPr lang="es-PA" sz="2800" b="1" dirty="0" smtClean="0">
                <a:solidFill>
                  <a:srgbClr val="008080"/>
                </a:solidFill>
                <a:latin typeface="Tahoma" pitchFamily="34" charset="0"/>
                <a:ea typeface="+mn-ea"/>
                <a:cs typeface="+mn-cs"/>
              </a:rPr>
              <a:t>Estructura Básica </a:t>
            </a:r>
            <a:r>
              <a:rPr lang="es-PA" sz="2800" b="1" dirty="0">
                <a:solidFill>
                  <a:srgbClr val="008080"/>
                </a:solidFill>
                <a:latin typeface="Tahoma" pitchFamily="34" charset="0"/>
                <a:ea typeface="+mn-ea"/>
                <a:cs typeface="+mn-cs"/>
              </a:rPr>
              <a:t>del MOSFET de Potencia</a:t>
            </a:r>
            <a:endParaRPr lang="es-ES" sz="2800" b="1" dirty="0">
              <a:solidFill>
                <a:srgbClr val="008080"/>
              </a:solidFill>
              <a:latin typeface="Tahoma" pitchFamily="34" charset="0"/>
              <a:ea typeface="+mn-ea"/>
              <a:cs typeface="+mn-cs"/>
            </a:endParaRPr>
          </a:p>
        </p:txBody>
      </p:sp>
      <p:sp>
        <p:nvSpPr>
          <p:cNvPr id="6147" name="Rectangle 31"/>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6148" name="Text Box 32"/>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dirty="0">
                <a:solidFill>
                  <a:srgbClr val="008080"/>
                </a:solidFill>
              </a:rPr>
              <a:t>EL MOSFET  DE POTENCIA</a:t>
            </a:r>
          </a:p>
        </p:txBody>
      </p:sp>
      <p:pic>
        <p:nvPicPr>
          <p:cNvPr id="3074" name="Picture 2"/>
          <p:cNvPicPr>
            <a:picLocks noChangeAspect="1" noChangeArrowheads="1"/>
          </p:cNvPicPr>
          <p:nvPr/>
        </p:nvPicPr>
        <p:blipFill>
          <a:blip r:embed="rId2" cstate="print"/>
          <a:srcRect/>
          <a:stretch>
            <a:fillRect/>
          </a:stretch>
        </p:blipFill>
        <p:spPr bwMode="auto">
          <a:xfrm>
            <a:off x="1984545" y="908720"/>
            <a:ext cx="5611791" cy="2746046"/>
          </a:xfrm>
          <a:prstGeom prst="rect">
            <a:avLst/>
          </a:prstGeom>
          <a:noFill/>
          <a:ln w="9525">
            <a:noFill/>
            <a:miter lim="800000"/>
            <a:headEnd/>
            <a:tailEnd/>
          </a:ln>
        </p:spPr>
      </p:pic>
      <p:sp>
        <p:nvSpPr>
          <p:cNvPr id="6" name="5 CuadroTexto"/>
          <p:cNvSpPr txBox="1"/>
          <p:nvPr/>
        </p:nvSpPr>
        <p:spPr>
          <a:xfrm>
            <a:off x="720080" y="3723997"/>
            <a:ext cx="8244408" cy="2585323"/>
          </a:xfrm>
          <a:prstGeom prst="rect">
            <a:avLst/>
          </a:prstGeom>
          <a:noFill/>
        </p:spPr>
        <p:txBody>
          <a:bodyPr wrap="square" rtlCol="0">
            <a:spAutoFit/>
          </a:bodyPr>
          <a:lstStyle/>
          <a:p>
            <a:pPr algn="just">
              <a:buFont typeface="Wingdings" pitchFamily="2" charset="2"/>
              <a:buChar char="ü"/>
            </a:pPr>
            <a:r>
              <a:rPr lang="es-ES" dirty="0" smtClean="0"/>
              <a:t>La aplicación de una tensión que polariza positivamente la compuerta con respecto a la fuente convierte la superficie de silicio debajo del oxido de compuerta en una capa o canal de tipo n, lo que conecta la fuente con el drenaje y permite el flujo de corriente.</a:t>
            </a:r>
          </a:p>
          <a:p>
            <a:pPr algn="just"/>
            <a:endParaRPr lang="es-ES" dirty="0" smtClean="0"/>
          </a:p>
          <a:p>
            <a:pPr algn="just">
              <a:buFont typeface="Wingdings" pitchFamily="2" charset="2"/>
              <a:buChar char="ü"/>
            </a:pPr>
            <a:r>
              <a:rPr lang="es-ES" dirty="0" smtClean="0"/>
              <a:t>El espesor del oxido de la compuerta, el ancho de la compuerta, y el numero de zonas compuerta/fuente conectadas eléctricamente en paralelo, son importantes para determinar la cantidad de corriente que fluirá para una tensión compuerta a fuente dada. </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99592" y="44624"/>
            <a:ext cx="7772400" cy="1143000"/>
          </a:xfrm>
        </p:spPr>
        <p:txBody>
          <a:bodyPr>
            <a:normAutofit/>
          </a:bodyPr>
          <a:lstStyle/>
          <a:p>
            <a:pPr eaLnBrk="0" fontAlgn="base" hangingPunct="0">
              <a:spcBef>
                <a:spcPct val="50000"/>
              </a:spcBef>
              <a:spcAft>
                <a:spcPct val="0"/>
              </a:spcAft>
              <a:defRPr/>
            </a:pPr>
            <a:r>
              <a:rPr lang="es-PA" sz="2800" b="1" dirty="0" smtClean="0">
                <a:solidFill>
                  <a:srgbClr val="008080"/>
                </a:solidFill>
                <a:latin typeface="Tahoma" pitchFamily="34" charset="0"/>
                <a:ea typeface="+mn-ea"/>
                <a:cs typeface="+mn-cs"/>
              </a:rPr>
              <a:t>Estructura Básica </a:t>
            </a:r>
            <a:r>
              <a:rPr lang="es-PA" sz="2800" b="1" dirty="0">
                <a:solidFill>
                  <a:srgbClr val="008080"/>
                </a:solidFill>
                <a:latin typeface="Tahoma" pitchFamily="34" charset="0"/>
                <a:ea typeface="+mn-ea"/>
                <a:cs typeface="+mn-cs"/>
              </a:rPr>
              <a:t>del MOSFET de Potencia</a:t>
            </a:r>
            <a:endParaRPr lang="es-ES" sz="2800" b="1" dirty="0">
              <a:solidFill>
                <a:srgbClr val="008080"/>
              </a:solidFill>
              <a:latin typeface="Tahoma" pitchFamily="34" charset="0"/>
              <a:ea typeface="+mn-ea"/>
              <a:cs typeface="+mn-cs"/>
            </a:endParaRPr>
          </a:p>
        </p:txBody>
      </p:sp>
      <p:sp>
        <p:nvSpPr>
          <p:cNvPr id="6147" name="Rectangle 31"/>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6148" name="Text Box 32"/>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dirty="0">
                <a:solidFill>
                  <a:srgbClr val="008080"/>
                </a:solidFill>
              </a:rPr>
              <a:t>EL MOSFET  DE POTENCIA</a:t>
            </a:r>
          </a:p>
        </p:txBody>
      </p:sp>
      <p:pic>
        <p:nvPicPr>
          <p:cNvPr id="3074" name="Picture 2"/>
          <p:cNvPicPr>
            <a:picLocks noChangeAspect="1" noChangeArrowheads="1"/>
          </p:cNvPicPr>
          <p:nvPr/>
        </p:nvPicPr>
        <p:blipFill>
          <a:blip r:embed="rId2" cstate="print"/>
          <a:srcRect/>
          <a:stretch>
            <a:fillRect/>
          </a:stretch>
        </p:blipFill>
        <p:spPr bwMode="auto">
          <a:xfrm>
            <a:off x="1984545" y="908720"/>
            <a:ext cx="5611791" cy="2746046"/>
          </a:xfrm>
          <a:prstGeom prst="rect">
            <a:avLst/>
          </a:prstGeom>
          <a:noFill/>
          <a:ln w="9525">
            <a:noFill/>
            <a:miter lim="800000"/>
            <a:headEnd/>
            <a:tailEnd/>
          </a:ln>
        </p:spPr>
      </p:pic>
      <p:sp>
        <p:nvSpPr>
          <p:cNvPr id="6" name="5 CuadroTexto"/>
          <p:cNvSpPr txBox="1"/>
          <p:nvPr/>
        </p:nvSpPr>
        <p:spPr>
          <a:xfrm>
            <a:off x="720080" y="3723997"/>
            <a:ext cx="8244408" cy="2585323"/>
          </a:xfrm>
          <a:prstGeom prst="rect">
            <a:avLst/>
          </a:prstGeom>
          <a:noFill/>
        </p:spPr>
        <p:txBody>
          <a:bodyPr wrap="square" rtlCol="0">
            <a:spAutoFit/>
          </a:bodyPr>
          <a:lstStyle/>
          <a:p>
            <a:pPr algn="just">
              <a:buFont typeface="Wingdings" pitchFamily="2" charset="2"/>
              <a:buChar char="ü"/>
            </a:pPr>
            <a:r>
              <a:rPr lang="es-ES" dirty="0" smtClean="0"/>
              <a:t>Existe un BJT </a:t>
            </a:r>
            <a:r>
              <a:rPr lang="es-ES" dirty="0" err="1" smtClean="0"/>
              <a:t>npn</a:t>
            </a:r>
            <a:r>
              <a:rPr lang="es-ES" dirty="0" smtClean="0"/>
              <a:t> parasito entre los contactos de fuente y drenaje, donde la zona de cuerpo tipo p sirve como base del BJT parasito.</a:t>
            </a:r>
          </a:p>
          <a:p>
            <a:pPr algn="just">
              <a:buFont typeface="Wingdings" pitchFamily="2" charset="2"/>
              <a:buChar char="ü"/>
            </a:pPr>
            <a:endParaRPr lang="es-ES" dirty="0" smtClean="0"/>
          </a:p>
          <a:p>
            <a:pPr algn="just">
              <a:buFont typeface="Wingdings" pitchFamily="2" charset="2"/>
              <a:buChar char="ü"/>
            </a:pPr>
            <a:r>
              <a:rPr lang="es-ES" dirty="0" smtClean="0"/>
              <a:t>Para reducir la posibilidad de que este transistor se encienda, la zona del cuerpo de tipo p se pone en corto circuito con la zona de fuente mediante el traslape de la metalización de fuente sobre la zona del cuerpo tipo p.</a:t>
            </a:r>
          </a:p>
          <a:p>
            <a:pPr algn="just">
              <a:buFont typeface="Wingdings" pitchFamily="2" charset="2"/>
              <a:buChar char="ü"/>
            </a:pPr>
            <a:endParaRPr lang="es-ES" dirty="0" smtClean="0"/>
          </a:p>
          <a:p>
            <a:pPr algn="just">
              <a:buFont typeface="Wingdings" pitchFamily="2" charset="2"/>
              <a:buChar char="ü"/>
            </a:pPr>
            <a:r>
              <a:rPr lang="es-ES" dirty="0" smtClean="0"/>
              <a:t>Como resultado del cortocircuito de fuente y cuerpo, aparece un diodo parasito conectado entre drenaje y fuente del MOSFET.</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wipe(down)">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99592" y="44624"/>
            <a:ext cx="7772400" cy="1143000"/>
          </a:xfrm>
        </p:spPr>
        <p:txBody>
          <a:bodyPr>
            <a:normAutofit/>
          </a:bodyPr>
          <a:lstStyle/>
          <a:p>
            <a:pPr eaLnBrk="0" fontAlgn="base" hangingPunct="0">
              <a:spcBef>
                <a:spcPct val="50000"/>
              </a:spcBef>
              <a:spcAft>
                <a:spcPct val="0"/>
              </a:spcAft>
              <a:defRPr/>
            </a:pPr>
            <a:r>
              <a:rPr lang="es-PA" sz="2800" b="1" dirty="0" smtClean="0">
                <a:solidFill>
                  <a:srgbClr val="008080"/>
                </a:solidFill>
                <a:latin typeface="Tahoma" pitchFamily="34" charset="0"/>
                <a:ea typeface="+mn-ea"/>
                <a:cs typeface="+mn-cs"/>
              </a:rPr>
              <a:t>Estructura Básica </a:t>
            </a:r>
            <a:r>
              <a:rPr lang="es-PA" sz="2800" b="1" dirty="0">
                <a:solidFill>
                  <a:srgbClr val="008080"/>
                </a:solidFill>
                <a:latin typeface="Tahoma" pitchFamily="34" charset="0"/>
                <a:ea typeface="+mn-ea"/>
                <a:cs typeface="+mn-cs"/>
              </a:rPr>
              <a:t>del MOSFET de Potencia</a:t>
            </a:r>
            <a:endParaRPr lang="es-ES" sz="2800" b="1" dirty="0">
              <a:solidFill>
                <a:srgbClr val="008080"/>
              </a:solidFill>
              <a:latin typeface="Tahoma" pitchFamily="34" charset="0"/>
              <a:ea typeface="+mn-ea"/>
              <a:cs typeface="+mn-cs"/>
            </a:endParaRPr>
          </a:p>
        </p:txBody>
      </p:sp>
      <p:sp>
        <p:nvSpPr>
          <p:cNvPr id="6147" name="Rectangle 31"/>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6148" name="Text Box 32"/>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dirty="0">
                <a:solidFill>
                  <a:srgbClr val="008080"/>
                </a:solidFill>
              </a:rPr>
              <a:t>EL MOSFET  DE POTENCIA</a:t>
            </a:r>
          </a:p>
        </p:txBody>
      </p:sp>
      <p:sp>
        <p:nvSpPr>
          <p:cNvPr id="6" name="5 CuadroTexto"/>
          <p:cNvSpPr txBox="1"/>
          <p:nvPr/>
        </p:nvSpPr>
        <p:spPr>
          <a:xfrm>
            <a:off x="720080" y="987693"/>
            <a:ext cx="8244408" cy="2585323"/>
          </a:xfrm>
          <a:prstGeom prst="rect">
            <a:avLst/>
          </a:prstGeom>
          <a:noFill/>
        </p:spPr>
        <p:txBody>
          <a:bodyPr wrap="square" rtlCol="0">
            <a:spAutoFit/>
          </a:bodyPr>
          <a:lstStyle/>
          <a:p>
            <a:pPr algn="just">
              <a:buFont typeface="Wingdings" pitchFamily="2" charset="2"/>
              <a:buChar char="ü"/>
            </a:pPr>
            <a:r>
              <a:rPr lang="es-ES" dirty="0" smtClean="0"/>
              <a:t>El traslape de la metalización de compuerta a través de la región de arrastre n-, donde sobresale hacia la superficie del chip, tiene dos propósitos:</a:t>
            </a:r>
          </a:p>
          <a:p>
            <a:pPr marL="800100" lvl="1" indent="-342900" algn="just">
              <a:buFont typeface="+mj-lt"/>
              <a:buAutoNum type="arabicPeriod"/>
            </a:pPr>
            <a:r>
              <a:rPr lang="es-ES" dirty="0" smtClean="0"/>
              <a:t>Intensificar la conductividad de la región de arrastre en la interconexión n- y S</a:t>
            </a:r>
            <a:r>
              <a:rPr lang="es-ES" sz="1400" dirty="0" smtClean="0"/>
              <a:t>i</a:t>
            </a:r>
            <a:r>
              <a:rPr lang="es-ES" dirty="0" smtClean="0"/>
              <a:t>O</a:t>
            </a:r>
            <a:r>
              <a:rPr lang="es-ES" sz="1400" dirty="0" smtClean="0"/>
              <a:t>2 </a:t>
            </a:r>
            <a:r>
              <a:rPr lang="es-ES" dirty="0" smtClean="0"/>
              <a:t>al formar una capa de acumulación que ayuda a disminuir la resistencia en estado activo.</a:t>
            </a:r>
          </a:p>
          <a:p>
            <a:pPr marL="800100" lvl="1" indent="-342900" algn="just">
              <a:buFont typeface="+mj-lt"/>
              <a:buAutoNum type="arabicPeriod"/>
            </a:pPr>
            <a:r>
              <a:rPr lang="es-ES" dirty="0" smtClean="0"/>
              <a:t>Actuar como placa de campo cuando el MOSFET esta apagado, lo que impide que el radio de curvatura de la zona de agotamiento de drenaje – cuerpo </a:t>
            </a:r>
            <a:r>
              <a:rPr lang="es-ES" dirty="0" err="1" smtClean="0"/>
              <a:t>pn</a:t>
            </a:r>
            <a:r>
              <a:rPr lang="es-ES" dirty="0" smtClean="0"/>
              <a:t> se reduzca demasiado y de este modo también la tensión de ruptura del dispositivo.</a:t>
            </a:r>
          </a:p>
        </p:txBody>
      </p:sp>
      <p:pic>
        <p:nvPicPr>
          <p:cNvPr id="60418" name="Picture 2"/>
          <p:cNvPicPr>
            <a:picLocks noChangeAspect="1" noChangeArrowheads="1"/>
          </p:cNvPicPr>
          <p:nvPr/>
        </p:nvPicPr>
        <p:blipFill>
          <a:blip r:embed="rId2" cstate="print"/>
          <a:srcRect/>
          <a:stretch>
            <a:fillRect/>
          </a:stretch>
        </p:blipFill>
        <p:spPr bwMode="auto">
          <a:xfrm>
            <a:off x="755576" y="3861048"/>
            <a:ext cx="4266653" cy="2088232"/>
          </a:xfrm>
          <a:prstGeom prst="rect">
            <a:avLst/>
          </a:prstGeom>
          <a:noFill/>
          <a:ln w="9525">
            <a:noFill/>
            <a:miter lim="800000"/>
            <a:headEnd/>
            <a:tailEnd/>
          </a:ln>
        </p:spPr>
      </p:pic>
      <p:pic>
        <p:nvPicPr>
          <p:cNvPr id="60419" name="Picture 3"/>
          <p:cNvPicPr>
            <a:picLocks noChangeAspect="1" noChangeArrowheads="1"/>
          </p:cNvPicPr>
          <p:nvPr/>
        </p:nvPicPr>
        <p:blipFill>
          <a:blip r:embed="rId3" cstate="print"/>
          <a:srcRect/>
          <a:stretch>
            <a:fillRect/>
          </a:stretch>
        </p:blipFill>
        <p:spPr bwMode="auto">
          <a:xfrm>
            <a:off x="5076056" y="3789040"/>
            <a:ext cx="3995936" cy="2648845"/>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0418"/>
                                        </p:tgtEl>
                                        <p:attrNameLst>
                                          <p:attrName>style.visibility</p:attrName>
                                        </p:attrNameLst>
                                      </p:cBhvr>
                                      <p:to>
                                        <p:strVal val="visible"/>
                                      </p:to>
                                    </p:set>
                                    <p:animEffect transition="in" filter="wipe(down)">
                                      <p:cBhvr>
                                        <p:cTn id="10" dur="500"/>
                                        <p:tgtEl>
                                          <p:spTgt spid="604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down)">
                                      <p:cBhvr>
                                        <p:cTn id="15" dur="500"/>
                                        <p:tgtEl>
                                          <p:spTgt spid="6">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60419"/>
                                        </p:tgtEl>
                                        <p:attrNameLst>
                                          <p:attrName>style.visibility</p:attrName>
                                        </p:attrNameLst>
                                      </p:cBhvr>
                                      <p:to>
                                        <p:strVal val="visible"/>
                                      </p:to>
                                    </p:set>
                                    <p:animEffect transition="in" filter="wipe(down)">
                                      <p:cBhvr>
                                        <p:cTn id="18" dur="500"/>
                                        <p:tgtEl>
                                          <p:spTgt spid="60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1"/>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5123" name="Text Box 32"/>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grpSp>
        <p:nvGrpSpPr>
          <p:cNvPr id="2" name="Group 135"/>
          <p:cNvGrpSpPr>
            <a:grpSpLocks/>
          </p:cNvGrpSpPr>
          <p:nvPr/>
        </p:nvGrpSpPr>
        <p:grpSpPr bwMode="auto">
          <a:xfrm>
            <a:off x="979488" y="2043113"/>
            <a:ext cx="1557337" cy="1524000"/>
            <a:chOff x="382" y="3360"/>
            <a:chExt cx="981" cy="960"/>
          </a:xfrm>
        </p:grpSpPr>
        <p:sp>
          <p:nvSpPr>
            <p:cNvPr id="5147" name="Line 136"/>
            <p:cNvSpPr>
              <a:spLocks noChangeShapeType="1"/>
            </p:cNvSpPr>
            <p:nvPr/>
          </p:nvSpPr>
          <p:spPr bwMode="auto">
            <a:xfrm rot="-5400000">
              <a:off x="1000" y="3703"/>
              <a:ext cx="0" cy="246"/>
            </a:xfrm>
            <a:prstGeom prst="line">
              <a:avLst/>
            </a:prstGeom>
            <a:noFill/>
            <a:ln w="38100">
              <a:solidFill>
                <a:schemeClr val="tx1"/>
              </a:solidFill>
              <a:round/>
              <a:headEnd type="triangle" w="med" len="med"/>
              <a:tailEnd/>
            </a:ln>
          </p:spPr>
          <p:txBody>
            <a:bodyPr wrap="none" anchor="ctr"/>
            <a:lstStyle/>
            <a:p>
              <a:endParaRPr lang="es-ES"/>
            </a:p>
          </p:txBody>
        </p:sp>
        <p:sp>
          <p:nvSpPr>
            <p:cNvPr id="5148" name="Text Box 137"/>
            <p:cNvSpPr txBox="1">
              <a:spLocks noChangeArrowheads="1"/>
            </p:cNvSpPr>
            <p:nvPr/>
          </p:nvSpPr>
          <p:spPr bwMode="auto">
            <a:xfrm>
              <a:off x="382" y="3798"/>
              <a:ext cx="265"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G</a:t>
              </a:r>
            </a:p>
          </p:txBody>
        </p:sp>
        <p:sp>
          <p:nvSpPr>
            <p:cNvPr id="5149" name="Text Box 138"/>
            <p:cNvSpPr txBox="1">
              <a:spLocks noChangeArrowheads="1"/>
            </p:cNvSpPr>
            <p:nvPr/>
          </p:nvSpPr>
          <p:spPr bwMode="auto">
            <a:xfrm>
              <a:off x="1108" y="3360"/>
              <a:ext cx="255"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D</a:t>
              </a:r>
            </a:p>
          </p:txBody>
        </p:sp>
        <p:sp>
          <p:nvSpPr>
            <p:cNvPr id="5150" name="Text Box 139"/>
            <p:cNvSpPr txBox="1">
              <a:spLocks noChangeArrowheads="1"/>
            </p:cNvSpPr>
            <p:nvPr/>
          </p:nvSpPr>
          <p:spPr bwMode="auto">
            <a:xfrm>
              <a:off x="1106" y="4032"/>
              <a:ext cx="244"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S</a:t>
              </a:r>
            </a:p>
          </p:txBody>
        </p:sp>
        <p:grpSp>
          <p:nvGrpSpPr>
            <p:cNvPr id="3" name="Group 140"/>
            <p:cNvGrpSpPr>
              <a:grpSpLocks/>
            </p:cNvGrpSpPr>
            <p:nvPr/>
          </p:nvGrpSpPr>
          <p:grpSpPr bwMode="auto">
            <a:xfrm>
              <a:off x="866" y="3917"/>
              <a:ext cx="256" cy="362"/>
              <a:chOff x="3792" y="3330"/>
              <a:chExt cx="256" cy="362"/>
            </a:xfrm>
          </p:grpSpPr>
          <p:sp>
            <p:nvSpPr>
              <p:cNvPr id="5158" name="Freeform 141"/>
              <p:cNvSpPr>
                <a:spLocks/>
              </p:cNvSpPr>
              <p:nvPr/>
            </p:nvSpPr>
            <p:spPr bwMode="auto">
              <a:xfrm flipV="1">
                <a:off x="3804" y="3396"/>
                <a:ext cx="244" cy="296"/>
              </a:xfrm>
              <a:custGeom>
                <a:avLst/>
                <a:gdLst>
                  <a:gd name="T0" fmla="*/ 0 w 244"/>
                  <a:gd name="T1" fmla="*/ 296 h 296"/>
                  <a:gd name="T2" fmla="*/ 244 w 244"/>
                  <a:gd name="T3" fmla="*/ 296 h 296"/>
                  <a:gd name="T4" fmla="*/ 244 w 244"/>
                  <a:gd name="T5" fmla="*/ 0 h 296"/>
                  <a:gd name="T6" fmla="*/ 0 60000 65536"/>
                  <a:gd name="T7" fmla="*/ 0 60000 65536"/>
                  <a:gd name="T8" fmla="*/ 0 60000 65536"/>
                  <a:gd name="T9" fmla="*/ 0 w 244"/>
                  <a:gd name="T10" fmla="*/ 0 h 296"/>
                  <a:gd name="T11" fmla="*/ 244 w 244"/>
                  <a:gd name="T12" fmla="*/ 296 h 296"/>
                </a:gdLst>
                <a:ahLst/>
                <a:cxnLst>
                  <a:cxn ang="T6">
                    <a:pos x="T0" y="T1"/>
                  </a:cxn>
                  <a:cxn ang="T7">
                    <a:pos x="T2" y="T3"/>
                  </a:cxn>
                  <a:cxn ang="T8">
                    <a:pos x="T4" y="T5"/>
                  </a:cxn>
                </a:cxnLst>
                <a:rect l="T9" t="T10" r="T11" b="T12"/>
                <a:pathLst>
                  <a:path w="244" h="296">
                    <a:moveTo>
                      <a:pt x="0" y="296"/>
                    </a:moveTo>
                    <a:lnTo>
                      <a:pt x="244" y="296"/>
                    </a:lnTo>
                    <a:lnTo>
                      <a:pt x="244" y="0"/>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5159" name="Line 142"/>
              <p:cNvSpPr>
                <a:spLocks noChangeShapeType="1"/>
              </p:cNvSpPr>
              <p:nvPr/>
            </p:nvSpPr>
            <p:spPr bwMode="auto">
              <a:xfrm>
                <a:off x="3792" y="3330"/>
                <a:ext cx="0" cy="156"/>
              </a:xfrm>
              <a:prstGeom prst="line">
                <a:avLst/>
              </a:prstGeom>
              <a:noFill/>
              <a:ln w="38100">
                <a:solidFill>
                  <a:schemeClr val="tx1"/>
                </a:solidFill>
                <a:round/>
                <a:headEnd/>
                <a:tailEnd/>
              </a:ln>
            </p:spPr>
            <p:txBody>
              <a:bodyPr wrap="none" anchor="ctr"/>
              <a:lstStyle/>
              <a:p>
                <a:endParaRPr lang="es-ES"/>
              </a:p>
            </p:txBody>
          </p:sp>
        </p:grpSp>
        <p:grpSp>
          <p:nvGrpSpPr>
            <p:cNvPr id="4" name="Group 143"/>
            <p:cNvGrpSpPr>
              <a:grpSpLocks/>
            </p:cNvGrpSpPr>
            <p:nvPr/>
          </p:nvGrpSpPr>
          <p:grpSpPr bwMode="auto">
            <a:xfrm flipV="1">
              <a:off x="866" y="3401"/>
              <a:ext cx="256" cy="362"/>
              <a:chOff x="3792" y="3330"/>
              <a:chExt cx="256" cy="362"/>
            </a:xfrm>
          </p:grpSpPr>
          <p:sp>
            <p:nvSpPr>
              <p:cNvPr id="5156" name="Freeform 144"/>
              <p:cNvSpPr>
                <a:spLocks/>
              </p:cNvSpPr>
              <p:nvPr/>
            </p:nvSpPr>
            <p:spPr bwMode="auto">
              <a:xfrm flipV="1">
                <a:off x="3804" y="3396"/>
                <a:ext cx="244" cy="296"/>
              </a:xfrm>
              <a:custGeom>
                <a:avLst/>
                <a:gdLst>
                  <a:gd name="T0" fmla="*/ 0 w 244"/>
                  <a:gd name="T1" fmla="*/ 296 h 296"/>
                  <a:gd name="T2" fmla="*/ 244 w 244"/>
                  <a:gd name="T3" fmla="*/ 296 h 296"/>
                  <a:gd name="T4" fmla="*/ 244 w 244"/>
                  <a:gd name="T5" fmla="*/ 0 h 296"/>
                  <a:gd name="T6" fmla="*/ 0 60000 65536"/>
                  <a:gd name="T7" fmla="*/ 0 60000 65536"/>
                  <a:gd name="T8" fmla="*/ 0 60000 65536"/>
                  <a:gd name="T9" fmla="*/ 0 w 244"/>
                  <a:gd name="T10" fmla="*/ 0 h 296"/>
                  <a:gd name="T11" fmla="*/ 244 w 244"/>
                  <a:gd name="T12" fmla="*/ 296 h 296"/>
                </a:gdLst>
                <a:ahLst/>
                <a:cxnLst>
                  <a:cxn ang="T6">
                    <a:pos x="T0" y="T1"/>
                  </a:cxn>
                  <a:cxn ang="T7">
                    <a:pos x="T2" y="T3"/>
                  </a:cxn>
                  <a:cxn ang="T8">
                    <a:pos x="T4" y="T5"/>
                  </a:cxn>
                </a:cxnLst>
                <a:rect l="T9" t="T10" r="T11" b="T12"/>
                <a:pathLst>
                  <a:path w="244" h="296">
                    <a:moveTo>
                      <a:pt x="0" y="296"/>
                    </a:moveTo>
                    <a:lnTo>
                      <a:pt x="244" y="296"/>
                    </a:lnTo>
                    <a:lnTo>
                      <a:pt x="244" y="0"/>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5157" name="Line 145"/>
              <p:cNvSpPr>
                <a:spLocks noChangeShapeType="1"/>
              </p:cNvSpPr>
              <p:nvPr/>
            </p:nvSpPr>
            <p:spPr bwMode="auto">
              <a:xfrm>
                <a:off x="3792" y="3330"/>
                <a:ext cx="0" cy="156"/>
              </a:xfrm>
              <a:prstGeom prst="line">
                <a:avLst/>
              </a:prstGeom>
              <a:noFill/>
              <a:ln w="38100">
                <a:solidFill>
                  <a:schemeClr val="tx1"/>
                </a:solidFill>
                <a:round/>
                <a:headEnd/>
                <a:tailEnd/>
              </a:ln>
            </p:spPr>
            <p:txBody>
              <a:bodyPr wrap="none" anchor="ctr"/>
              <a:lstStyle/>
              <a:p>
                <a:endParaRPr lang="es-ES"/>
              </a:p>
            </p:txBody>
          </p:sp>
        </p:grpSp>
        <p:sp>
          <p:nvSpPr>
            <p:cNvPr id="5153" name="Line 146"/>
            <p:cNvSpPr>
              <a:spLocks noChangeShapeType="1"/>
            </p:cNvSpPr>
            <p:nvPr/>
          </p:nvSpPr>
          <p:spPr bwMode="auto">
            <a:xfrm>
              <a:off x="863" y="3785"/>
              <a:ext cx="0" cy="96"/>
            </a:xfrm>
            <a:prstGeom prst="line">
              <a:avLst/>
            </a:prstGeom>
            <a:noFill/>
            <a:ln w="38100">
              <a:solidFill>
                <a:schemeClr val="tx1"/>
              </a:solidFill>
              <a:round/>
              <a:headEnd/>
              <a:tailEnd/>
            </a:ln>
          </p:spPr>
          <p:txBody>
            <a:bodyPr wrap="none" anchor="ctr"/>
            <a:lstStyle/>
            <a:p>
              <a:endParaRPr lang="es-ES"/>
            </a:p>
          </p:txBody>
        </p:sp>
        <p:sp>
          <p:nvSpPr>
            <p:cNvPr id="5154" name="Freeform 147"/>
            <p:cNvSpPr>
              <a:spLocks/>
            </p:cNvSpPr>
            <p:nvPr/>
          </p:nvSpPr>
          <p:spPr bwMode="auto">
            <a:xfrm>
              <a:off x="413" y="3605"/>
              <a:ext cx="372" cy="456"/>
            </a:xfrm>
            <a:custGeom>
              <a:avLst/>
              <a:gdLst>
                <a:gd name="T0" fmla="*/ 372 w 372"/>
                <a:gd name="T1" fmla="*/ 0 h 456"/>
                <a:gd name="T2" fmla="*/ 372 w 372"/>
                <a:gd name="T3" fmla="*/ 456 h 456"/>
                <a:gd name="T4" fmla="*/ 0 w 372"/>
                <a:gd name="T5" fmla="*/ 456 h 456"/>
                <a:gd name="T6" fmla="*/ 0 60000 65536"/>
                <a:gd name="T7" fmla="*/ 0 60000 65536"/>
                <a:gd name="T8" fmla="*/ 0 60000 65536"/>
                <a:gd name="T9" fmla="*/ 0 w 372"/>
                <a:gd name="T10" fmla="*/ 0 h 456"/>
                <a:gd name="T11" fmla="*/ 372 w 372"/>
                <a:gd name="T12" fmla="*/ 456 h 456"/>
              </a:gdLst>
              <a:ahLst/>
              <a:cxnLst>
                <a:cxn ang="T6">
                  <a:pos x="T0" y="T1"/>
                </a:cxn>
                <a:cxn ang="T7">
                  <a:pos x="T2" y="T3"/>
                </a:cxn>
                <a:cxn ang="T8">
                  <a:pos x="T4" y="T5"/>
                </a:cxn>
              </a:cxnLst>
              <a:rect l="T9" t="T10" r="T11" b="T12"/>
              <a:pathLst>
                <a:path w="372" h="456">
                  <a:moveTo>
                    <a:pt x="372" y="0"/>
                  </a:moveTo>
                  <a:lnTo>
                    <a:pt x="372" y="456"/>
                  </a:lnTo>
                  <a:lnTo>
                    <a:pt x="0" y="456"/>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5155" name="Line 148"/>
            <p:cNvSpPr>
              <a:spLocks noChangeShapeType="1"/>
            </p:cNvSpPr>
            <p:nvPr/>
          </p:nvSpPr>
          <p:spPr bwMode="auto">
            <a:xfrm flipV="1">
              <a:off x="1121" y="3819"/>
              <a:ext cx="0" cy="172"/>
            </a:xfrm>
            <a:prstGeom prst="line">
              <a:avLst/>
            </a:prstGeom>
            <a:noFill/>
            <a:ln w="38100">
              <a:solidFill>
                <a:schemeClr val="tx1"/>
              </a:solidFill>
              <a:round/>
              <a:headEnd/>
              <a:tailEnd/>
            </a:ln>
          </p:spPr>
          <p:txBody>
            <a:bodyPr wrap="none" anchor="ctr"/>
            <a:lstStyle/>
            <a:p>
              <a:endParaRPr lang="es-ES"/>
            </a:p>
          </p:txBody>
        </p:sp>
      </p:grpSp>
      <p:sp>
        <p:nvSpPr>
          <p:cNvPr id="5125" name="Text Box 151"/>
          <p:cNvSpPr txBox="1">
            <a:spLocks noChangeArrowheads="1"/>
          </p:cNvSpPr>
          <p:nvPr/>
        </p:nvSpPr>
        <p:spPr bwMode="auto">
          <a:xfrm>
            <a:off x="2106613" y="4032250"/>
            <a:ext cx="404812" cy="457200"/>
          </a:xfrm>
          <a:prstGeom prst="rect">
            <a:avLst/>
          </a:prstGeom>
          <a:noFill/>
          <a:ln w="12700">
            <a:noFill/>
            <a:miter lim="800000"/>
            <a:headEnd/>
            <a:tailEnd/>
          </a:ln>
        </p:spPr>
        <p:txBody>
          <a:bodyPr wrap="none">
            <a:spAutoFit/>
          </a:bodyPr>
          <a:lstStyle/>
          <a:p>
            <a:pPr eaLnBrk="0" hangingPunct="0"/>
            <a:r>
              <a:rPr lang="es-ES_tradnl" sz="2400">
                <a:solidFill>
                  <a:srgbClr val="A50021"/>
                </a:solidFill>
              </a:rPr>
              <a:t>D</a:t>
            </a:r>
          </a:p>
        </p:txBody>
      </p:sp>
      <p:grpSp>
        <p:nvGrpSpPr>
          <p:cNvPr id="5" name="Group 153"/>
          <p:cNvGrpSpPr>
            <a:grpSpLocks/>
          </p:cNvGrpSpPr>
          <p:nvPr/>
        </p:nvGrpSpPr>
        <p:grpSpPr bwMode="auto">
          <a:xfrm>
            <a:off x="954088" y="4097338"/>
            <a:ext cx="1536700" cy="1458912"/>
            <a:chOff x="397" y="2647"/>
            <a:chExt cx="968" cy="919"/>
          </a:xfrm>
        </p:grpSpPr>
        <p:sp>
          <p:nvSpPr>
            <p:cNvPr id="5134" name="Line 154"/>
            <p:cNvSpPr>
              <a:spLocks noChangeShapeType="1"/>
            </p:cNvSpPr>
            <p:nvPr/>
          </p:nvSpPr>
          <p:spPr bwMode="auto">
            <a:xfrm rot="5400000" flipH="1">
              <a:off x="1007" y="3020"/>
              <a:ext cx="0" cy="111"/>
            </a:xfrm>
            <a:prstGeom prst="line">
              <a:avLst/>
            </a:prstGeom>
            <a:noFill/>
            <a:ln w="38100">
              <a:solidFill>
                <a:schemeClr val="tx1"/>
              </a:solidFill>
              <a:round/>
              <a:headEnd type="triangle" w="med" len="med"/>
              <a:tailEnd/>
            </a:ln>
          </p:spPr>
          <p:txBody>
            <a:bodyPr wrap="none" anchor="ctr"/>
            <a:lstStyle/>
            <a:p>
              <a:endParaRPr lang="es-ES"/>
            </a:p>
          </p:txBody>
        </p:sp>
        <p:sp>
          <p:nvSpPr>
            <p:cNvPr id="5135" name="Text Box 155"/>
            <p:cNvSpPr txBox="1">
              <a:spLocks noChangeArrowheads="1"/>
            </p:cNvSpPr>
            <p:nvPr/>
          </p:nvSpPr>
          <p:spPr bwMode="auto">
            <a:xfrm>
              <a:off x="397" y="3044"/>
              <a:ext cx="265"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G</a:t>
              </a:r>
            </a:p>
          </p:txBody>
        </p:sp>
        <p:sp>
          <p:nvSpPr>
            <p:cNvPr id="5136" name="Text Box 156"/>
            <p:cNvSpPr txBox="1">
              <a:spLocks noChangeArrowheads="1"/>
            </p:cNvSpPr>
            <p:nvPr/>
          </p:nvSpPr>
          <p:spPr bwMode="auto">
            <a:xfrm>
              <a:off x="1121" y="3278"/>
              <a:ext cx="244"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S</a:t>
              </a:r>
            </a:p>
          </p:txBody>
        </p:sp>
        <p:grpSp>
          <p:nvGrpSpPr>
            <p:cNvPr id="6" name="Group 157"/>
            <p:cNvGrpSpPr>
              <a:grpSpLocks/>
            </p:cNvGrpSpPr>
            <p:nvPr/>
          </p:nvGrpSpPr>
          <p:grpSpPr bwMode="auto">
            <a:xfrm>
              <a:off x="881" y="3163"/>
              <a:ext cx="256" cy="362"/>
              <a:chOff x="3792" y="3330"/>
              <a:chExt cx="256" cy="362"/>
            </a:xfrm>
          </p:grpSpPr>
          <p:sp>
            <p:nvSpPr>
              <p:cNvPr id="5145" name="Freeform 158"/>
              <p:cNvSpPr>
                <a:spLocks/>
              </p:cNvSpPr>
              <p:nvPr/>
            </p:nvSpPr>
            <p:spPr bwMode="auto">
              <a:xfrm flipV="1">
                <a:off x="3804" y="3396"/>
                <a:ext cx="244" cy="296"/>
              </a:xfrm>
              <a:custGeom>
                <a:avLst/>
                <a:gdLst>
                  <a:gd name="T0" fmla="*/ 0 w 244"/>
                  <a:gd name="T1" fmla="*/ 296 h 296"/>
                  <a:gd name="T2" fmla="*/ 244 w 244"/>
                  <a:gd name="T3" fmla="*/ 296 h 296"/>
                  <a:gd name="T4" fmla="*/ 244 w 244"/>
                  <a:gd name="T5" fmla="*/ 0 h 296"/>
                  <a:gd name="T6" fmla="*/ 0 60000 65536"/>
                  <a:gd name="T7" fmla="*/ 0 60000 65536"/>
                  <a:gd name="T8" fmla="*/ 0 60000 65536"/>
                  <a:gd name="T9" fmla="*/ 0 w 244"/>
                  <a:gd name="T10" fmla="*/ 0 h 296"/>
                  <a:gd name="T11" fmla="*/ 244 w 244"/>
                  <a:gd name="T12" fmla="*/ 296 h 296"/>
                </a:gdLst>
                <a:ahLst/>
                <a:cxnLst>
                  <a:cxn ang="T6">
                    <a:pos x="T0" y="T1"/>
                  </a:cxn>
                  <a:cxn ang="T7">
                    <a:pos x="T2" y="T3"/>
                  </a:cxn>
                  <a:cxn ang="T8">
                    <a:pos x="T4" y="T5"/>
                  </a:cxn>
                </a:cxnLst>
                <a:rect l="T9" t="T10" r="T11" b="T12"/>
                <a:pathLst>
                  <a:path w="244" h="296">
                    <a:moveTo>
                      <a:pt x="0" y="296"/>
                    </a:moveTo>
                    <a:lnTo>
                      <a:pt x="244" y="296"/>
                    </a:lnTo>
                    <a:lnTo>
                      <a:pt x="244" y="0"/>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5146" name="Line 159"/>
              <p:cNvSpPr>
                <a:spLocks noChangeShapeType="1"/>
              </p:cNvSpPr>
              <p:nvPr/>
            </p:nvSpPr>
            <p:spPr bwMode="auto">
              <a:xfrm>
                <a:off x="3792" y="3330"/>
                <a:ext cx="0" cy="156"/>
              </a:xfrm>
              <a:prstGeom prst="line">
                <a:avLst/>
              </a:prstGeom>
              <a:noFill/>
              <a:ln w="38100">
                <a:solidFill>
                  <a:schemeClr val="tx1"/>
                </a:solidFill>
                <a:round/>
                <a:headEnd/>
                <a:tailEnd/>
              </a:ln>
            </p:spPr>
            <p:txBody>
              <a:bodyPr wrap="none" anchor="ctr"/>
              <a:lstStyle/>
              <a:p>
                <a:endParaRPr lang="es-ES"/>
              </a:p>
            </p:txBody>
          </p:sp>
        </p:grpSp>
        <p:grpSp>
          <p:nvGrpSpPr>
            <p:cNvPr id="7" name="Group 160"/>
            <p:cNvGrpSpPr>
              <a:grpSpLocks/>
            </p:cNvGrpSpPr>
            <p:nvPr/>
          </p:nvGrpSpPr>
          <p:grpSpPr bwMode="auto">
            <a:xfrm flipV="1">
              <a:off x="881" y="2647"/>
              <a:ext cx="256" cy="362"/>
              <a:chOff x="3792" y="3330"/>
              <a:chExt cx="256" cy="362"/>
            </a:xfrm>
          </p:grpSpPr>
          <p:sp>
            <p:nvSpPr>
              <p:cNvPr id="5143" name="Freeform 161"/>
              <p:cNvSpPr>
                <a:spLocks/>
              </p:cNvSpPr>
              <p:nvPr/>
            </p:nvSpPr>
            <p:spPr bwMode="auto">
              <a:xfrm flipV="1">
                <a:off x="3804" y="3396"/>
                <a:ext cx="244" cy="296"/>
              </a:xfrm>
              <a:custGeom>
                <a:avLst/>
                <a:gdLst>
                  <a:gd name="T0" fmla="*/ 0 w 244"/>
                  <a:gd name="T1" fmla="*/ 296 h 296"/>
                  <a:gd name="T2" fmla="*/ 244 w 244"/>
                  <a:gd name="T3" fmla="*/ 296 h 296"/>
                  <a:gd name="T4" fmla="*/ 244 w 244"/>
                  <a:gd name="T5" fmla="*/ 0 h 296"/>
                  <a:gd name="T6" fmla="*/ 0 60000 65536"/>
                  <a:gd name="T7" fmla="*/ 0 60000 65536"/>
                  <a:gd name="T8" fmla="*/ 0 60000 65536"/>
                  <a:gd name="T9" fmla="*/ 0 w 244"/>
                  <a:gd name="T10" fmla="*/ 0 h 296"/>
                  <a:gd name="T11" fmla="*/ 244 w 244"/>
                  <a:gd name="T12" fmla="*/ 296 h 296"/>
                </a:gdLst>
                <a:ahLst/>
                <a:cxnLst>
                  <a:cxn ang="T6">
                    <a:pos x="T0" y="T1"/>
                  </a:cxn>
                  <a:cxn ang="T7">
                    <a:pos x="T2" y="T3"/>
                  </a:cxn>
                  <a:cxn ang="T8">
                    <a:pos x="T4" y="T5"/>
                  </a:cxn>
                </a:cxnLst>
                <a:rect l="T9" t="T10" r="T11" b="T12"/>
                <a:pathLst>
                  <a:path w="244" h="296">
                    <a:moveTo>
                      <a:pt x="0" y="296"/>
                    </a:moveTo>
                    <a:lnTo>
                      <a:pt x="244" y="296"/>
                    </a:lnTo>
                    <a:lnTo>
                      <a:pt x="244" y="0"/>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5144" name="Line 162"/>
              <p:cNvSpPr>
                <a:spLocks noChangeShapeType="1"/>
              </p:cNvSpPr>
              <p:nvPr/>
            </p:nvSpPr>
            <p:spPr bwMode="auto">
              <a:xfrm>
                <a:off x="3792" y="3330"/>
                <a:ext cx="0" cy="156"/>
              </a:xfrm>
              <a:prstGeom prst="line">
                <a:avLst/>
              </a:prstGeom>
              <a:noFill/>
              <a:ln w="38100">
                <a:solidFill>
                  <a:schemeClr val="tx1"/>
                </a:solidFill>
                <a:round/>
                <a:headEnd/>
                <a:tailEnd/>
              </a:ln>
            </p:spPr>
            <p:txBody>
              <a:bodyPr wrap="none" anchor="ctr"/>
              <a:lstStyle/>
              <a:p>
                <a:endParaRPr lang="es-ES"/>
              </a:p>
            </p:txBody>
          </p:sp>
        </p:grpSp>
        <p:sp>
          <p:nvSpPr>
            <p:cNvPr id="5139" name="Line 163"/>
            <p:cNvSpPr>
              <a:spLocks noChangeShapeType="1"/>
            </p:cNvSpPr>
            <p:nvPr/>
          </p:nvSpPr>
          <p:spPr bwMode="auto">
            <a:xfrm>
              <a:off x="878" y="3031"/>
              <a:ext cx="0" cy="96"/>
            </a:xfrm>
            <a:prstGeom prst="line">
              <a:avLst/>
            </a:prstGeom>
            <a:noFill/>
            <a:ln w="38100">
              <a:solidFill>
                <a:schemeClr val="tx1"/>
              </a:solidFill>
              <a:round/>
              <a:headEnd/>
              <a:tailEnd/>
            </a:ln>
          </p:spPr>
          <p:txBody>
            <a:bodyPr wrap="none" anchor="ctr"/>
            <a:lstStyle/>
            <a:p>
              <a:endParaRPr lang="es-ES"/>
            </a:p>
          </p:txBody>
        </p:sp>
        <p:sp>
          <p:nvSpPr>
            <p:cNvPr id="5140" name="Freeform 164"/>
            <p:cNvSpPr>
              <a:spLocks/>
            </p:cNvSpPr>
            <p:nvPr/>
          </p:nvSpPr>
          <p:spPr bwMode="auto">
            <a:xfrm>
              <a:off x="428" y="2851"/>
              <a:ext cx="372" cy="456"/>
            </a:xfrm>
            <a:custGeom>
              <a:avLst/>
              <a:gdLst>
                <a:gd name="T0" fmla="*/ 372 w 372"/>
                <a:gd name="T1" fmla="*/ 0 h 456"/>
                <a:gd name="T2" fmla="*/ 372 w 372"/>
                <a:gd name="T3" fmla="*/ 456 h 456"/>
                <a:gd name="T4" fmla="*/ 0 w 372"/>
                <a:gd name="T5" fmla="*/ 456 h 456"/>
                <a:gd name="T6" fmla="*/ 0 60000 65536"/>
                <a:gd name="T7" fmla="*/ 0 60000 65536"/>
                <a:gd name="T8" fmla="*/ 0 60000 65536"/>
                <a:gd name="T9" fmla="*/ 0 w 372"/>
                <a:gd name="T10" fmla="*/ 0 h 456"/>
                <a:gd name="T11" fmla="*/ 372 w 372"/>
                <a:gd name="T12" fmla="*/ 456 h 456"/>
              </a:gdLst>
              <a:ahLst/>
              <a:cxnLst>
                <a:cxn ang="T6">
                  <a:pos x="T0" y="T1"/>
                </a:cxn>
                <a:cxn ang="T7">
                  <a:pos x="T2" y="T3"/>
                </a:cxn>
                <a:cxn ang="T8">
                  <a:pos x="T4" y="T5"/>
                </a:cxn>
              </a:cxnLst>
              <a:rect l="T9" t="T10" r="T11" b="T12"/>
              <a:pathLst>
                <a:path w="372" h="456">
                  <a:moveTo>
                    <a:pt x="372" y="0"/>
                  </a:moveTo>
                  <a:lnTo>
                    <a:pt x="372" y="456"/>
                  </a:lnTo>
                  <a:lnTo>
                    <a:pt x="0" y="456"/>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5141" name="Line 165"/>
            <p:cNvSpPr>
              <a:spLocks noChangeShapeType="1"/>
            </p:cNvSpPr>
            <p:nvPr/>
          </p:nvSpPr>
          <p:spPr bwMode="auto">
            <a:xfrm flipV="1">
              <a:off x="1136" y="3065"/>
              <a:ext cx="0" cy="172"/>
            </a:xfrm>
            <a:prstGeom prst="line">
              <a:avLst/>
            </a:prstGeom>
            <a:noFill/>
            <a:ln w="38100">
              <a:solidFill>
                <a:schemeClr val="tx1"/>
              </a:solidFill>
              <a:round/>
              <a:headEnd/>
              <a:tailEnd/>
            </a:ln>
          </p:spPr>
          <p:txBody>
            <a:bodyPr wrap="none" anchor="ctr"/>
            <a:lstStyle/>
            <a:p>
              <a:endParaRPr lang="es-ES"/>
            </a:p>
          </p:txBody>
        </p:sp>
        <p:sp>
          <p:nvSpPr>
            <p:cNvPr id="5142" name="Line 166"/>
            <p:cNvSpPr>
              <a:spLocks noChangeShapeType="1"/>
            </p:cNvSpPr>
            <p:nvPr/>
          </p:nvSpPr>
          <p:spPr bwMode="auto">
            <a:xfrm rot="5400000" flipH="1">
              <a:off x="1010" y="2947"/>
              <a:ext cx="0" cy="259"/>
            </a:xfrm>
            <a:prstGeom prst="line">
              <a:avLst/>
            </a:prstGeom>
            <a:noFill/>
            <a:ln w="38100">
              <a:solidFill>
                <a:schemeClr val="tx1"/>
              </a:solidFill>
              <a:round/>
              <a:headEnd/>
              <a:tailEnd/>
            </a:ln>
          </p:spPr>
          <p:txBody>
            <a:bodyPr wrap="none" anchor="ctr"/>
            <a:lstStyle/>
            <a:p>
              <a:endParaRPr lang="es-ES"/>
            </a:p>
          </p:txBody>
        </p:sp>
      </p:grpSp>
      <p:sp>
        <p:nvSpPr>
          <p:cNvPr id="5127" name="Text Box 167"/>
          <p:cNvSpPr txBox="1">
            <a:spLocks noChangeArrowheads="1"/>
          </p:cNvSpPr>
          <p:nvPr/>
        </p:nvSpPr>
        <p:spPr bwMode="auto">
          <a:xfrm>
            <a:off x="2962275" y="2692400"/>
            <a:ext cx="1120775" cy="366713"/>
          </a:xfrm>
          <a:prstGeom prst="rect">
            <a:avLst/>
          </a:prstGeom>
          <a:noFill/>
          <a:ln w="28575" algn="ctr">
            <a:noFill/>
            <a:miter lim="800000"/>
            <a:headEnd/>
            <a:tailEnd/>
          </a:ln>
        </p:spPr>
        <p:txBody>
          <a:bodyPr>
            <a:spAutoFit/>
          </a:bodyPr>
          <a:lstStyle/>
          <a:p>
            <a:pPr>
              <a:spcBef>
                <a:spcPct val="50000"/>
              </a:spcBef>
            </a:pPr>
            <a:r>
              <a:rPr lang="es-ES"/>
              <a:t>Canal N</a:t>
            </a:r>
          </a:p>
        </p:txBody>
      </p:sp>
      <p:sp>
        <p:nvSpPr>
          <p:cNvPr id="5128" name="Text Box 168"/>
          <p:cNvSpPr txBox="1">
            <a:spLocks noChangeArrowheads="1"/>
          </p:cNvSpPr>
          <p:nvPr/>
        </p:nvSpPr>
        <p:spPr bwMode="auto">
          <a:xfrm>
            <a:off x="2908300" y="4646613"/>
            <a:ext cx="1120775" cy="366712"/>
          </a:xfrm>
          <a:prstGeom prst="rect">
            <a:avLst/>
          </a:prstGeom>
          <a:noFill/>
          <a:ln w="28575" algn="ctr">
            <a:noFill/>
            <a:miter lim="800000"/>
            <a:headEnd/>
            <a:tailEnd/>
          </a:ln>
        </p:spPr>
        <p:txBody>
          <a:bodyPr>
            <a:spAutoFit/>
          </a:bodyPr>
          <a:lstStyle/>
          <a:p>
            <a:pPr>
              <a:spcBef>
                <a:spcPct val="50000"/>
              </a:spcBef>
            </a:pPr>
            <a:r>
              <a:rPr lang="es-ES"/>
              <a:t>Canal P</a:t>
            </a:r>
          </a:p>
        </p:txBody>
      </p:sp>
      <p:sp>
        <p:nvSpPr>
          <p:cNvPr id="5130" name="Text Box 170"/>
          <p:cNvSpPr txBox="1">
            <a:spLocks noChangeArrowheads="1"/>
          </p:cNvSpPr>
          <p:nvPr/>
        </p:nvSpPr>
        <p:spPr bwMode="auto">
          <a:xfrm>
            <a:off x="1082675" y="1057275"/>
            <a:ext cx="6656388" cy="779463"/>
          </a:xfrm>
          <a:prstGeom prst="rect">
            <a:avLst/>
          </a:prstGeom>
          <a:solidFill>
            <a:srgbClr val="FFCC00"/>
          </a:solidFill>
          <a:ln w="28575" algn="ctr">
            <a:noFill/>
            <a:miter lim="800000"/>
            <a:headEnd/>
            <a:tailEnd/>
          </a:ln>
        </p:spPr>
        <p:txBody>
          <a:bodyPr>
            <a:spAutoFit/>
          </a:bodyPr>
          <a:lstStyle/>
          <a:p>
            <a:pPr>
              <a:spcBef>
                <a:spcPct val="50000"/>
              </a:spcBef>
            </a:pPr>
            <a:r>
              <a:rPr lang="es-ES" dirty="0"/>
              <a:t>Es un dispositivo unipolar: </a:t>
            </a:r>
          </a:p>
          <a:p>
            <a:pPr>
              <a:spcBef>
                <a:spcPct val="50000"/>
              </a:spcBef>
            </a:pPr>
            <a:r>
              <a:rPr lang="es-ES" dirty="0"/>
              <a:t>la conducción sólo es debida a un tipo de portador</a:t>
            </a:r>
          </a:p>
        </p:txBody>
      </p:sp>
      <p:sp>
        <p:nvSpPr>
          <p:cNvPr id="5131" name="Text Box 171"/>
          <p:cNvSpPr txBox="1">
            <a:spLocks noChangeArrowheads="1"/>
          </p:cNvSpPr>
          <p:nvPr/>
        </p:nvSpPr>
        <p:spPr bwMode="auto">
          <a:xfrm>
            <a:off x="4506913" y="2555875"/>
            <a:ext cx="4352925" cy="366713"/>
          </a:xfrm>
          <a:prstGeom prst="rect">
            <a:avLst/>
          </a:prstGeom>
          <a:noFill/>
          <a:ln w="28575" algn="ctr">
            <a:noFill/>
            <a:miter lim="800000"/>
            <a:headEnd/>
            <a:tailEnd/>
          </a:ln>
        </p:spPr>
        <p:txBody>
          <a:bodyPr>
            <a:spAutoFit/>
          </a:bodyPr>
          <a:lstStyle/>
          <a:p>
            <a:pPr>
              <a:spcBef>
                <a:spcPct val="50000"/>
              </a:spcBef>
            </a:pPr>
            <a:r>
              <a:rPr lang="es-ES" dirty="0">
                <a:solidFill>
                  <a:srgbClr val="008080"/>
                </a:solidFill>
              </a:rPr>
              <a:t>Conducción debida a electrones</a:t>
            </a:r>
          </a:p>
        </p:txBody>
      </p:sp>
      <p:sp>
        <p:nvSpPr>
          <p:cNvPr id="5132" name="Text Box 172"/>
          <p:cNvSpPr txBox="1">
            <a:spLocks noChangeArrowheads="1"/>
          </p:cNvSpPr>
          <p:nvPr/>
        </p:nvSpPr>
        <p:spPr bwMode="auto">
          <a:xfrm>
            <a:off x="4525963" y="4587875"/>
            <a:ext cx="4352925" cy="366713"/>
          </a:xfrm>
          <a:prstGeom prst="rect">
            <a:avLst/>
          </a:prstGeom>
          <a:noFill/>
          <a:ln w="28575" algn="ctr">
            <a:noFill/>
            <a:miter lim="800000"/>
            <a:headEnd/>
            <a:tailEnd/>
          </a:ln>
        </p:spPr>
        <p:txBody>
          <a:bodyPr>
            <a:spAutoFit/>
          </a:bodyPr>
          <a:lstStyle/>
          <a:p>
            <a:pPr>
              <a:spcBef>
                <a:spcPct val="50000"/>
              </a:spcBef>
            </a:pPr>
            <a:r>
              <a:rPr lang="es-ES">
                <a:solidFill>
                  <a:srgbClr val="008080"/>
                </a:solidFill>
              </a:rPr>
              <a:t>Conducción debida a huecos</a:t>
            </a:r>
          </a:p>
        </p:txBody>
      </p:sp>
      <p:sp>
        <p:nvSpPr>
          <p:cNvPr id="5133" name="Text Box 173"/>
          <p:cNvSpPr txBox="1">
            <a:spLocks noChangeArrowheads="1"/>
          </p:cNvSpPr>
          <p:nvPr/>
        </p:nvSpPr>
        <p:spPr bwMode="auto">
          <a:xfrm>
            <a:off x="749300" y="5740514"/>
            <a:ext cx="8191500" cy="784830"/>
          </a:xfrm>
          <a:prstGeom prst="rect">
            <a:avLst/>
          </a:prstGeom>
          <a:solidFill>
            <a:srgbClr val="008080"/>
          </a:solidFill>
          <a:ln w="28575" algn="ctr">
            <a:noFill/>
            <a:miter lim="800000"/>
            <a:headEnd/>
            <a:tailEnd/>
          </a:ln>
        </p:spPr>
        <p:txBody>
          <a:bodyPr>
            <a:spAutoFit/>
          </a:bodyPr>
          <a:lstStyle/>
          <a:p>
            <a:pPr>
              <a:spcBef>
                <a:spcPct val="50000"/>
              </a:spcBef>
            </a:pPr>
            <a:r>
              <a:rPr lang="es-ES" dirty="0" smtClean="0">
                <a:solidFill>
                  <a:schemeClr val="bg1"/>
                </a:solidFill>
              </a:rPr>
              <a:t>Los MOSFET de potencia son del tipo enriquecimiento.</a:t>
            </a:r>
          </a:p>
          <a:p>
            <a:pPr>
              <a:spcBef>
                <a:spcPct val="50000"/>
              </a:spcBef>
            </a:pPr>
            <a:r>
              <a:rPr lang="es-ES" dirty="0" smtClean="0">
                <a:solidFill>
                  <a:schemeClr val="bg1"/>
                </a:solidFill>
              </a:rPr>
              <a:t>Los </a:t>
            </a:r>
            <a:r>
              <a:rPr lang="es-ES" dirty="0">
                <a:solidFill>
                  <a:schemeClr val="bg1"/>
                </a:solidFill>
              </a:rPr>
              <a:t>más usados son los MOSFET de canal </a:t>
            </a:r>
            <a:r>
              <a:rPr lang="es-ES" dirty="0" smtClean="0">
                <a:solidFill>
                  <a:schemeClr val="bg1"/>
                </a:solidFill>
              </a:rPr>
              <a:t>N.</a:t>
            </a:r>
            <a:endParaRPr lang="es-ES" dirty="0">
              <a:solidFill>
                <a:schemeClr val="bg1"/>
              </a:solidFill>
            </a:endParaRPr>
          </a:p>
        </p:txBody>
      </p:sp>
      <p:sp>
        <p:nvSpPr>
          <p:cNvPr id="40" name="Rectangle 2"/>
          <p:cNvSpPr txBox="1">
            <a:spLocks noChangeArrowheads="1"/>
          </p:cNvSpPr>
          <p:nvPr/>
        </p:nvSpPr>
        <p:spPr>
          <a:xfrm>
            <a:off x="976064" y="116632"/>
            <a:ext cx="7772400" cy="1143000"/>
          </a:xfrm>
          <a:prstGeom prst="rect">
            <a:avLst/>
          </a:prstGeom>
        </p:spPr>
        <p:txBody>
          <a:bodyPr>
            <a:norm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PA" sz="2800" b="1" i="0" u="none" strike="noStrike" kern="1200" cap="none" spc="0" normalizeH="0" baseline="0" noProof="0" dirty="0" smtClean="0">
                <a:ln>
                  <a:noFill/>
                </a:ln>
                <a:solidFill>
                  <a:srgbClr val="008080"/>
                </a:solidFill>
                <a:effectLst/>
                <a:uLnTx/>
                <a:uFillTx/>
                <a:latin typeface="Tahoma" pitchFamily="34" charset="0"/>
                <a:ea typeface="+mn-ea"/>
                <a:cs typeface="+mn-cs"/>
              </a:rPr>
              <a:t>Estructura Básica del MOSFET de Potencia</a:t>
            </a:r>
            <a:endParaRPr kumimoji="0" lang="es-ES" sz="2800" b="1" i="0" u="none" strike="noStrike" kern="1200" cap="none" spc="0" normalizeH="0" baseline="0" noProof="0" dirty="0">
              <a:ln>
                <a:noFill/>
              </a:ln>
              <a:solidFill>
                <a:srgbClr val="008080"/>
              </a:solidFill>
              <a:effectLst/>
              <a:uLnTx/>
              <a:uFillTx/>
              <a:latin typeface="Tahoma" pitchFamily="34" charset="0"/>
              <a:ea typeface="+mn-ea"/>
              <a:cs typeface="+mn-cs"/>
            </a:endParaRP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260648"/>
            <a:ext cx="7772400" cy="914400"/>
          </a:xfrm>
          <a:solidFill>
            <a:schemeClr val="bg1"/>
          </a:solidFill>
        </p:spPr>
        <p:txBody>
          <a:bodyPr/>
          <a:lstStyle/>
          <a:p>
            <a:pPr algn="ctr"/>
            <a:r>
              <a:rPr lang="es-ES" b="1" u="sng" dirty="0" smtClean="0">
                <a:solidFill>
                  <a:srgbClr val="009999"/>
                </a:solidFill>
              </a:rPr>
              <a:t>CARACTERISTICAS</a:t>
            </a:r>
            <a:endParaRPr lang="es-ES" b="1" u="sng" dirty="0">
              <a:solidFill>
                <a:srgbClr val="009999"/>
              </a:solidFill>
            </a:endParaRPr>
          </a:p>
        </p:txBody>
      </p:sp>
      <p:sp>
        <p:nvSpPr>
          <p:cNvPr id="4"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5" name="Text Box 3"/>
          <p:cNvSpPr txBox="1">
            <a:spLocks noChangeArrowheads="1"/>
          </p:cNvSpPr>
          <p:nvPr/>
        </p:nvSpPr>
        <p:spPr bwMode="auto">
          <a:xfrm rot="-54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pic>
        <p:nvPicPr>
          <p:cNvPr id="1026" name="Picture 2"/>
          <p:cNvPicPr>
            <a:picLocks noChangeAspect="1" noChangeArrowheads="1"/>
          </p:cNvPicPr>
          <p:nvPr/>
        </p:nvPicPr>
        <p:blipFill>
          <a:blip r:embed="rId3" cstate="print"/>
          <a:srcRect/>
          <a:stretch>
            <a:fillRect/>
          </a:stretch>
        </p:blipFill>
        <p:spPr bwMode="auto">
          <a:xfrm>
            <a:off x="574239" y="1124744"/>
            <a:ext cx="4069769" cy="2808312"/>
          </a:xfrm>
          <a:prstGeom prst="rect">
            <a:avLst/>
          </a:prstGeom>
          <a:noFill/>
          <a:ln w="9525">
            <a:noFill/>
            <a:miter lim="800000"/>
            <a:headEnd/>
            <a:tailEnd/>
          </a:ln>
        </p:spPr>
      </p:pic>
      <p:sp>
        <p:nvSpPr>
          <p:cNvPr id="9" name="2 Marcador de contenido"/>
          <p:cNvSpPr>
            <a:spLocks noGrp="1"/>
          </p:cNvSpPr>
          <p:nvPr>
            <p:ph idx="1"/>
          </p:nvPr>
        </p:nvSpPr>
        <p:spPr>
          <a:xfrm>
            <a:off x="539552" y="4104456"/>
            <a:ext cx="3960440" cy="576064"/>
          </a:xfrm>
        </p:spPr>
        <p:txBody>
          <a:bodyPr>
            <a:normAutofit/>
          </a:bodyPr>
          <a:lstStyle/>
          <a:p>
            <a:pPr marL="514350" indent="-514350">
              <a:buNone/>
            </a:pPr>
            <a:r>
              <a:rPr lang="es-ES" sz="2400" dirty="0" smtClean="0"/>
              <a:t>1. Estructura Vertical</a:t>
            </a:r>
            <a:endParaRPr lang="es-ES" sz="2400" dirty="0"/>
          </a:p>
        </p:txBody>
      </p:sp>
      <p:pic>
        <p:nvPicPr>
          <p:cNvPr id="1027" name="Picture 3"/>
          <p:cNvPicPr>
            <a:picLocks noChangeAspect="1" noChangeArrowheads="1"/>
          </p:cNvPicPr>
          <p:nvPr/>
        </p:nvPicPr>
        <p:blipFill>
          <a:blip r:embed="rId4" cstate="print"/>
          <a:srcRect/>
          <a:stretch>
            <a:fillRect/>
          </a:stretch>
        </p:blipFill>
        <p:spPr bwMode="auto">
          <a:xfrm>
            <a:off x="5148064" y="1196752"/>
            <a:ext cx="3600400" cy="2668995"/>
          </a:xfrm>
          <a:prstGeom prst="rect">
            <a:avLst/>
          </a:prstGeom>
          <a:noFill/>
          <a:ln w="9525">
            <a:noFill/>
            <a:miter lim="800000"/>
            <a:headEnd/>
            <a:tailEnd/>
          </a:ln>
        </p:spPr>
      </p:pic>
      <p:sp>
        <p:nvSpPr>
          <p:cNvPr id="11" name="2 Marcador de contenido"/>
          <p:cNvSpPr txBox="1">
            <a:spLocks/>
          </p:cNvSpPr>
          <p:nvPr/>
        </p:nvSpPr>
        <p:spPr>
          <a:xfrm>
            <a:off x="899592" y="4581128"/>
            <a:ext cx="3960440" cy="576064"/>
          </a:xfrm>
          <a:prstGeom prst="rect">
            <a:avLst/>
          </a:prstGeom>
        </p:spPr>
        <p:txBody>
          <a:bodyPr vert="horz" lIns="91440" tIns="45720" rIns="91440" bIns="45720" rtlCol="0">
            <a:normAutofit fontScale="47500" lnSpcReduction="20000"/>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sz="3200" dirty="0" smtClean="0">
                <a:latin typeface="+mn-lt"/>
              </a:rPr>
              <a:t>Maximiza el área de la sección transversal a través de la cual fluye la corriente</a:t>
            </a:r>
            <a:endParaRPr kumimoji="0" lang="es-E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2 Marcador de contenido"/>
          <p:cNvSpPr txBox="1">
            <a:spLocks/>
          </p:cNvSpPr>
          <p:nvPr/>
        </p:nvSpPr>
        <p:spPr>
          <a:xfrm>
            <a:off x="899592" y="5013176"/>
            <a:ext cx="3960440" cy="576064"/>
          </a:xfrm>
          <a:prstGeom prst="rect">
            <a:avLst/>
          </a:prstGeom>
        </p:spPr>
        <p:txBody>
          <a:bodyPr vert="horz" lIns="91440" tIns="45720" rIns="91440" bIns="45720" rtlCol="0">
            <a:norm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sz="1500" dirty="0" smtClean="0">
                <a:latin typeface="+mn-lt"/>
              </a:rPr>
              <a:t>Minimiza la resistencia térmica del transistor</a:t>
            </a:r>
            <a:endParaRPr kumimoji="0" lang="es-ES" sz="15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2 Marcador de contenido"/>
          <p:cNvSpPr txBox="1">
            <a:spLocks/>
          </p:cNvSpPr>
          <p:nvPr/>
        </p:nvSpPr>
        <p:spPr>
          <a:xfrm>
            <a:off x="539552" y="5472608"/>
            <a:ext cx="3960440" cy="576064"/>
          </a:xfrm>
          <a:prstGeom prst="rect">
            <a:avLst/>
          </a:prstGeom>
        </p:spPr>
        <p:txBody>
          <a:bodyPr vert="horz" lIns="91440" tIns="45720" rIns="91440" bIns="45720" rtlCol="0">
            <a:normAutofit/>
          </a:bodyPr>
          <a:lstStyle/>
          <a:p>
            <a:pPr marL="514350" marR="0" lvl="0" indent="-514350" algn="l" defTabSz="914400" rtl="0" eaLnBrk="1" fontAlgn="auto" latinLnBrk="0" hangingPunct="1">
              <a:lnSpc>
                <a:spcPct val="100000"/>
              </a:lnSpc>
              <a:spcBef>
                <a:spcPct val="20000"/>
              </a:spcBef>
              <a:spcAft>
                <a:spcPts val="0"/>
              </a:spcAft>
              <a:buClrTx/>
              <a:buSzTx/>
              <a:tabLst/>
              <a:defRPr/>
            </a:pPr>
            <a:r>
              <a:rPr kumimoji="0" lang="es-ES" sz="2400" b="0" i="0" u="none" strike="noStrike" kern="1200" cap="none" spc="0" normalizeH="0" baseline="0" noProof="0" dirty="0" smtClean="0">
                <a:ln>
                  <a:noFill/>
                </a:ln>
                <a:solidFill>
                  <a:schemeClr val="tx1"/>
                </a:solidFill>
                <a:effectLst/>
                <a:uLnTx/>
                <a:uFillTx/>
                <a:latin typeface="+mn-lt"/>
                <a:ea typeface="+mn-ea"/>
                <a:cs typeface="+mn-cs"/>
              </a:rPr>
              <a:t>2. Capa semiconductora n-</a:t>
            </a:r>
            <a:endParaRPr kumimoji="0" lang="es-E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4" name="2 Marcador de contenido"/>
          <p:cNvSpPr txBox="1">
            <a:spLocks/>
          </p:cNvSpPr>
          <p:nvPr/>
        </p:nvSpPr>
        <p:spPr>
          <a:xfrm>
            <a:off x="899592" y="5832648"/>
            <a:ext cx="3960440" cy="764704"/>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sz="1500" noProof="0" dirty="0" smtClean="0">
                <a:latin typeface="+mn-lt"/>
              </a:rPr>
              <a:t>Región de características resistiva le permite al transistor soportar voltajes elevados</a:t>
            </a:r>
            <a:endParaRPr kumimoji="0" lang="es-ES" sz="15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2 Marcador de contenido"/>
          <p:cNvSpPr txBox="1">
            <a:spLocks/>
          </p:cNvSpPr>
          <p:nvPr/>
        </p:nvSpPr>
        <p:spPr>
          <a:xfrm>
            <a:off x="4788024" y="4077072"/>
            <a:ext cx="4355976" cy="576064"/>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None/>
              <a:tabLst/>
              <a:defRPr/>
            </a:pPr>
            <a:r>
              <a:rPr lang="es-ES" sz="2400" dirty="0" smtClean="0">
                <a:latin typeface="+mn-lt"/>
              </a:rPr>
              <a:t>3</a:t>
            </a:r>
            <a:r>
              <a:rPr kumimoji="0" lang="es-ES" sz="2400" b="0" i="0" u="none" strike="noStrike" kern="1200" cap="none" spc="0" normalizeH="0" baseline="0" noProof="0" dirty="0" smtClean="0">
                <a:ln>
                  <a:noFill/>
                </a:ln>
                <a:solidFill>
                  <a:schemeClr val="tx1"/>
                </a:solidFill>
                <a:effectLst/>
                <a:uLnTx/>
                <a:uFillTx/>
                <a:latin typeface="+mn-lt"/>
                <a:ea typeface="+mn-ea"/>
                <a:cs typeface="+mn-cs"/>
              </a:rPr>
              <a:t>. Unión base-emisor </a:t>
            </a:r>
            <a:r>
              <a:rPr kumimoji="0" lang="es-ES" sz="2400" b="0" i="0" u="none" strike="noStrike" kern="1200" cap="none" spc="0" normalizeH="0" noProof="0" dirty="0" smtClean="0">
                <a:ln>
                  <a:noFill/>
                </a:ln>
                <a:solidFill>
                  <a:schemeClr val="tx1"/>
                </a:solidFill>
                <a:effectLst/>
                <a:uLnTx/>
                <a:uFillTx/>
                <a:latin typeface="+mn-lt"/>
                <a:ea typeface="+mn-ea"/>
                <a:cs typeface="+mn-cs"/>
              </a:rPr>
              <a:t>entrelazada</a:t>
            </a:r>
            <a:endParaRPr kumimoji="0" lang="es-E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2 Marcador de contenido"/>
          <p:cNvSpPr txBox="1">
            <a:spLocks/>
          </p:cNvSpPr>
          <p:nvPr/>
        </p:nvSpPr>
        <p:spPr>
          <a:xfrm>
            <a:off x="5148064" y="4509120"/>
            <a:ext cx="3960440" cy="936104"/>
          </a:xfrm>
          <a:prstGeom prst="rect">
            <a:avLst/>
          </a:prstGeom>
        </p:spPr>
        <p:txBody>
          <a:bodyPr vert="horz" lIns="91440" tIns="45720" rIns="91440" bIns="45720" rtlCol="0">
            <a:normAutofit fontScale="47500" lnSpcReduction="20000"/>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sz="3200" dirty="0" smtClean="0">
                <a:latin typeface="+mn-lt"/>
              </a:rPr>
              <a:t>Aumenta el área de contacto entre la base y el emisor evitando la acumulación de corriente y disminuyendo el riesgo de falla por segunda ruptura</a:t>
            </a:r>
            <a:endParaRPr kumimoji="0" lang="es-E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down)">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down)">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down)">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down)">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down)">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wipe(down)">
                                      <p:cBhvr>
                                        <p:cTn id="3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P spid="11" grpId="0" build="allAtOnce"/>
      <p:bldP spid="12" grpId="0" build="allAtOnce"/>
      <p:bldP spid="13" grpId="0" build="allAtOnce"/>
      <p:bldP spid="14" grpId="0" build="allAtOnce"/>
      <p:bldP spid="15" grpId="0" build="allAtOnce"/>
      <p:bldP spid="16"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913111" y="100033"/>
            <a:ext cx="6043265"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C</a:t>
            </a:r>
            <a:r>
              <a:rPr lang="es-ES" sz="2800" b="1" u="sng" noProof="1" smtClean="0">
                <a:solidFill>
                  <a:srgbClr val="008080"/>
                </a:solidFill>
              </a:rPr>
              <a:t>aracterísticas </a:t>
            </a:r>
            <a:r>
              <a:rPr lang="es-ES" sz="2800" b="1" i="1" u="sng" noProof="1" smtClean="0">
                <a:solidFill>
                  <a:srgbClr val="008080"/>
                </a:solidFill>
              </a:rPr>
              <a:t>I-V</a:t>
            </a:r>
            <a:r>
              <a:rPr lang="es-ES" sz="2800" b="1" u="sng" noProof="1" smtClean="0">
                <a:solidFill>
                  <a:srgbClr val="008080"/>
                </a:solidFill>
              </a:rPr>
              <a:t> </a:t>
            </a:r>
            <a:r>
              <a:rPr lang="es-ES" sz="2800" b="1" u="sng" dirty="0">
                <a:solidFill>
                  <a:srgbClr val="008080"/>
                </a:solidFill>
              </a:rPr>
              <a:t>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pic>
        <p:nvPicPr>
          <p:cNvPr id="4098" name="Picture 2"/>
          <p:cNvPicPr>
            <a:picLocks noChangeAspect="1" noChangeArrowheads="1"/>
          </p:cNvPicPr>
          <p:nvPr/>
        </p:nvPicPr>
        <p:blipFill>
          <a:blip r:embed="rId2" cstate="print"/>
          <a:srcRect/>
          <a:stretch>
            <a:fillRect/>
          </a:stretch>
        </p:blipFill>
        <p:spPr bwMode="auto">
          <a:xfrm>
            <a:off x="1187624" y="620688"/>
            <a:ext cx="6897636" cy="3746130"/>
          </a:xfrm>
          <a:prstGeom prst="rect">
            <a:avLst/>
          </a:prstGeom>
          <a:noFill/>
          <a:ln w="9525">
            <a:noFill/>
            <a:miter lim="800000"/>
            <a:headEnd/>
            <a:tailEnd/>
          </a:ln>
        </p:spPr>
      </p:pic>
      <p:sp>
        <p:nvSpPr>
          <p:cNvPr id="7" name="Text Box 171"/>
          <p:cNvSpPr txBox="1">
            <a:spLocks noChangeArrowheads="1"/>
          </p:cNvSpPr>
          <p:nvPr/>
        </p:nvSpPr>
        <p:spPr bwMode="auto">
          <a:xfrm>
            <a:off x="755576" y="6992813"/>
            <a:ext cx="5289029" cy="1692771"/>
          </a:xfrm>
          <a:prstGeom prst="rect">
            <a:avLst/>
          </a:prstGeom>
          <a:noFill/>
          <a:ln w="28575" algn="ctr">
            <a:noFill/>
            <a:miter lim="800000"/>
            <a:headEnd/>
            <a:tailEnd/>
          </a:ln>
        </p:spPr>
        <p:txBody>
          <a:bodyPr wrap="square">
            <a:spAutoFit/>
          </a:bodyPr>
          <a:lstStyle/>
          <a:p>
            <a:pPr>
              <a:spcBef>
                <a:spcPct val="50000"/>
              </a:spcBef>
            </a:pPr>
            <a:r>
              <a:rPr lang="es-ES" sz="1600" dirty="0" smtClean="0">
                <a:solidFill>
                  <a:srgbClr val="008080"/>
                </a:solidFill>
              </a:rPr>
              <a:t>Esta región se utiliza cuando el MOSFET actúa como una resistencia dependiente de V</a:t>
            </a:r>
            <a:r>
              <a:rPr lang="es-ES" sz="1200" dirty="0" smtClean="0">
                <a:solidFill>
                  <a:srgbClr val="008080"/>
                </a:solidFill>
              </a:rPr>
              <a:t>GS</a:t>
            </a:r>
            <a:r>
              <a:rPr lang="es-ES" sz="1600" dirty="0" smtClean="0">
                <a:solidFill>
                  <a:srgbClr val="008080"/>
                </a:solidFill>
              </a:rPr>
              <a:t> en estado encendido. En esta región el valor de VDS es: </a:t>
            </a:r>
            <a:r>
              <a:rPr lang="es-ES" sz="1600" dirty="0" smtClean="0"/>
              <a:t>V</a:t>
            </a:r>
            <a:r>
              <a:rPr lang="es-ES" sz="1200" dirty="0" smtClean="0"/>
              <a:t>DS</a:t>
            </a:r>
            <a:r>
              <a:rPr lang="es-ES" sz="1600" dirty="0" smtClean="0"/>
              <a:t> = V</a:t>
            </a:r>
            <a:r>
              <a:rPr lang="es-ES" sz="1200" dirty="0" smtClean="0"/>
              <a:t>GS</a:t>
            </a:r>
            <a:r>
              <a:rPr lang="es-ES" sz="1600" dirty="0" smtClean="0"/>
              <a:t> - V</a:t>
            </a:r>
            <a:r>
              <a:rPr lang="es-ES" sz="1200" dirty="0" smtClean="0"/>
              <a:t>GS(</a:t>
            </a:r>
            <a:r>
              <a:rPr lang="es-ES" sz="1200" dirty="0" err="1" smtClean="0"/>
              <a:t>th</a:t>
            </a:r>
            <a:r>
              <a:rPr lang="es-ES" sz="1200" dirty="0" smtClean="0"/>
              <a:t>)</a:t>
            </a:r>
            <a:r>
              <a:rPr lang="es-ES" sz="1600" dirty="0" smtClean="0"/>
              <a:t>.</a:t>
            </a:r>
          </a:p>
          <a:p>
            <a:pPr>
              <a:spcBef>
                <a:spcPct val="50000"/>
              </a:spcBef>
            </a:pPr>
            <a:r>
              <a:rPr lang="es-ES" sz="1600" dirty="0" smtClean="0">
                <a:solidFill>
                  <a:srgbClr val="008080"/>
                </a:solidFill>
              </a:rPr>
              <a:t>Esta región tiene una baja resistencia entre el Drenaje y Fuente.  Un valor típico de R</a:t>
            </a:r>
            <a:r>
              <a:rPr lang="es-ES" sz="1200" dirty="0" smtClean="0">
                <a:solidFill>
                  <a:srgbClr val="008080"/>
                </a:solidFill>
              </a:rPr>
              <a:t>DS(</a:t>
            </a:r>
            <a:r>
              <a:rPr lang="es-ES" sz="1200" dirty="0" err="1" smtClean="0">
                <a:solidFill>
                  <a:srgbClr val="008080"/>
                </a:solidFill>
              </a:rPr>
              <a:t>on</a:t>
            </a:r>
            <a:r>
              <a:rPr lang="es-ES" sz="1200" dirty="0" smtClean="0">
                <a:solidFill>
                  <a:srgbClr val="008080"/>
                </a:solidFill>
              </a:rPr>
              <a:t>) </a:t>
            </a:r>
            <a:r>
              <a:rPr lang="es-ES" sz="1600" dirty="0" smtClean="0">
                <a:solidFill>
                  <a:srgbClr val="008080"/>
                </a:solidFill>
              </a:rPr>
              <a:t>para un MOSFET de potencia que trabaja a 500V y 10A  es de 0.5</a:t>
            </a:r>
            <a:r>
              <a:rPr lang="el-GR" sz="1600" dirty="0" smtClean="0">
                <a:solidFill>
                  <a:srgbClr val="008080"/>
                </a:solidFill>
              </a:rPr>
              <a:t>Ω</a:t>
            </a:r>
            <a:r>
              <a:rPr lang="es-ES" sz="1600" dirty="0" smtClean="0">
                <a:solidFill>
                  <a:srgbClr val="008080"/>
                </a:solidFill>
              </a:rPr>
              <a:t>.</a:t>
            </a:r>
          </a:p>
        </p:txBody>
      </p:sp>
      <p:sp>
        <p:nvSpPr>
          <p:cNvPr id="8" name="7 CuadroTexto"/>
          <p:cNvSpPr txBox="1"/>
          <p:nvPr/>
        </p:nvSpPr>
        <p:spPr>
          <a:xfrm>
            <a:off x="720080" y="4365104"/>
            <a:ext cx="8316416" cy="2339102"/>
          </a:xfrm>
          <a:prstGeom prst="rect">
            <a:avLst/>
          </a:prstGeom>
          <a:noFill/>
        </p:spPr>
        <p:txBody>
          <a:bodyPr wrap="square" rtlCol="0">
            <a:spAutoFit/>
          </a:bodyPr>
          <a:lstStyle/>
          <a:p>
            <a:pPr algn="just">
              <a:buFont typeface="Wingdings" pitchFamily="2" charset="2"/>
              <a:buChar char="ü"/>
            </a:pPr>
            <a:r>
              <a:rPr lang="es-ES" dirty="0" smtClean="0"/>
              <a:t>La característica de salida esta formada por tres zonas de operación: corte, activa y </a:t>
            </a:r>
            <a:r>
              <a:rPr lang="es-ES" dirty="0" err="1" smtClean="0"/>
              <a:t>ohmica</a:t>
            </a:r>
            <a:r>
              <a:rPr lang="es-ES" dirty="0" smtClean="0"/>
              <a:t>.</a:t>
            </a:r>
          </a:p>
          <a:p>
            <a:pPr algn="just">
              <a:buFont typeface="Wingdings" pitchFamily="2" charset="2"/>
              <a:buChar char="ü"/>
            </a:pPr>
            <a:r>
              <a:rPr lang="es-ES" dirty="0" smtClean="0"/>
              <a:t>El MOSFET, como el BJT, es un dispositivo de tres terminales donde el voltaje de la compuerta, controla el flujo de corriente entre las terminales de salida, la fuente y el drenaje.</a:t>
            </a:r>
          </a:p>
          <a:p>
            <a:pPr algn="just">
              <a:buFont typeface="Wingdings" pitchFamily="2" charset="2"/>
              <a:buChar char="ü"/>
            </a:pPr>
            <a:r>
              <a:rPr lang="es-ES" dirty="0" smtClean="0"/>
              <a:t>En aplicaciones de electrónica de potencia el MOSFET atraviesa las características de </a:t>
            </a:r>
            <a:r>
              <a:rPr lang="es-ES" sz="2000" i="1" dirty="0" err="1" smtClean="0"/>
              <a:t>i</a:t>
            </a:r>
            <a:r>
              <a:rPr lang="es-ES" sz="1200" i="1" dirty="0" err="1" smtClean="0"/>
              <a:t>D</a:t>
            </a:r>
            <a:r>
              <a:rPr lang="es-ES" i="1" dirty="0" smtClean="0"/>
              <a:t> – V</a:t>
            </a:r>
            <a:r>
              <a:rPr lang="es-ES" sz="1200" i="1" dirty="0" smtClean="0"/>
              <a:t>DS</a:t>
            </a:r>
            <a:r>
              <a:rPr lang="es-ES" i="1" dirty="0" smtClean="0"/>
              <a:t> </a:t>
            </a:r>
            <a:r>
              <a:rPr lang="es-ES" dirty="0" smtClean="0"/>
              <a:t>desde el corte a través de la zona activa hasta la zona </a:t>
            </a:r>
            <a:r>
              <a:rPr lang="es-ES" dirty="0" err="1" smtClean="0"/>
              <a:t>ohmica</a:t>
            </a:r>
            <a:r>
              <a:rPr lang="es-ES" dirty="0" smtClean="0"/>
              <a:t> conforme se enciende el dispositivo.</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913111" y="100033"/>
            <a:ext cx="6043265"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C</a:t>
            </a:r>
            <a:r>
              <a:rPr lang="es-ES" sz="2800" b="1" u="sng" noProof="1" smtClean="0">
                <a:solidFill>
                  <a:srgbClr val="008080"/>
                </a:solidFill>
              </a:rPr>
              <a:t>aracterísticas </a:t>
            </a:r>
            <a:r>
              <a:rPr lang="es-ES" sz="2800" b="1" i="1" u="sng" noProof="1" smtClean="0">
                <a:solidFill>
                  <a:srgbClr val="008080"/>
                </a:solidFill>
              </a:rPr>
              <a:t>I-V</a:t>
            </a:r>
            <a:r>
              <a:rPr lang="es-ES" sz="2800" b="1" u="sng" noProof="1" smtClean="0">
                <a:solidFill>
                  <a:srgbClr val="008080"/>
                </a:solidFill>
              </a:rPr>
              <a:t> </a:t>
            </a:r>
            <a:r>
              <a:rPr lang="es-ES" sz="2800" b="1" u="sng" dirty="0">
                <a:solidFill>
                  <a:srgbClr val="008080"/>
                </a:solidFill>
              </a:rPr>
              <a:t>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pic>
        <p:nvPicPr>
          <p:cNvPr id="4098" name="Picture 2"/>
          <p:cNvPicPr>
            <a:picLocks noChangeAspect="1" noChangeArrowheads="1"/>
          </p:cNvPicPr>
          <p:nvPr/>
        </p:nvPicPr>
        <p:blipFill>
          <a:blip r:embed="rId2" cstate="print"/>
          <a:srcRect/>
          <a:stretch>
            <a:fillRect/>
          </a:stretch>
        </p:blipFill>
        <p:spPr bwMode="auto">
          <a:xfrm>
            <a:off x="1187624" y="620688"/>
            <a:ext cx="6897636" cy="3746130"/>
          </a:xfrm>
          <a:prstGeom prst="rect">
            <a:avLst/>
          </a:prstGeom>
          <a:noFill/>
          <a:ln w="9525">
            <a:noFill/>
            <a:miter lim="800000"/>
            <a:headEnd/>
            <a:tailEnd/>
          </a:ln>
        </p:spPr>
      </p:pic>
      <p:sp>
        <p:nvSpPr>
          <p:cNvPr id="7" name="Text Box 171"/>
          <p:cNvSpPr txBox="1">
            <a:spLocks noChangeArrowheads="1"/>
          </p:cNvSpPr>
          <p:nvPr/>
        </p:nvSpPr>
        <p:spPr bwMode="auto">
          <a:xfrm>
            <a:off x="1259632" y="6992813"/>
            <a:ext cx="5289029" cy="1692771"/>
          </a:xfrm>
          <a:prstGeom prst="rect">
            <a:avLst/>
          </a:prstGeom>
          <a:noFill/>
          <a:ln w="28575" algn="ctr">
            <a:noFill/>
            <a:miter lim="800000"/>
            <a:headEnd/>
            <a:tailEnd/>
          </a:ln>
        </p:spPr>
        <p:txBody>
          <a:bodyPr wrap="square">
            <a:spAutoFit/>
          </a:bodyPr>
          <a:lstStyle/>
          <a:p>
            <a:pPr>
              <a:spcBef>
                <a:spcPct val="50000"/>
              </a:spcBef>
            </a:pPr>
            <a:r>
              <a:rPr lang="es-ES" sz="1600" dirty="0" smtClean="0"/>
              <a:t>Esta región se utiliza cuando el MOSFET actúa como una resistencia dependiente de V</a:t>
            </a:r>
            <a:r>
              <a:rPr lang="es-ES" sz="1200" dirty="0" smtClean="0"/>
              <a:t>GS</a:t>
            </a:r>
            <a:r>
              <a:rPr lang="es-ES" sz="1600" dirty="0" smtClean="0"/>
              <a:t> en estado encendido. En esta región el valor de VDS es: V</a:t>
            </a:r>
            <a:r>
              <a:rPr lang="es-ES" sz="1200" dirty="0" smtClean="0"/>
              <a:t>DS</a:t>
            </a:r>
            <a:r>
              <a:rPr lang="es-ES" sz="1600" dirty="0" smtClean="0"/>
              <a:t> = V</a:t>
            </a:r>
            <a:r>
              <a:rPr lang="es-ES" sz="1200" dirty="0" smtClean="0"/>
              <a:t>GS</a:t>
            </a:r>
            <a:r>
              <a:rPr lang="es-ES" sz="1600" dirty="0" smtClean="0"/>
              <a:t> - V</a:t>
            </a:r>
            <a:r>
              <a:rPr lang="es-ES" sz="1200" dirty="0" smtClean="0"/>
              <a:t>GS(</a:t>
            </a:r>
            <a:r>
              <a:rPr lang="es-ES" sz="1200" dirty="0" err="1" smtClean="0"/>
              <a:t>th</a:t>
            </a:r>
            <a:r>
              <a:rPr lang="es-ES" sz="1200" dirty="0" smtClean="0"/>
              <a:t>)</a:t>
            </a:r>
            <a:r>
              <a:rPr lang="es-ES" sz="1600" dirty="0" smtClean="0"/>
              <a:t>.</a:t>
            </a:r>
          </a:p>
          <a:p>
            <a:pPr>
              <a:spcBef>
                <a:spcPct val="50000"/>
              </a:spcBef>
            </a:pPr>
            <a:r>
              <a:rPr lang="es-ES" sz="1600" dirty="0" smtClean="0"/>
              <a:t>Esta región tiene una baja resistencia entre el Drenaje y Fuente.  Un valor típico de R</a:t>
            </a:r>
            <a:r>
              <a:rPr lang="es-ES" sz="1200" dirty="0" smtClean="0"/>
              <a:t>DS(</a:t>
            </a:r>
            <a:r>
              <a:rPr lang="es-ES" sz="1200" dirty="0" err="1" smtClean="0"/>
              <a:t>on</a:t>
            </a:r>
            <a:r>
              <a:rPr lang="es-ES" sz="1200" dirty="0" smtClean="0"/>
              <a:t>) </a:t>
            </a:r>
            <a:r>
              <a:rPr lang="es-ES" sz="1600" dirty="0" smtClean="0"/>
              <a:t>para un MOSFET de potencia que trabaja a 500V y 10A  es de 0.5</a:t>
            </a:r>
            <a:r>
              <a:rPr lang="el-GR" sz="1600" dirty="0" smtClean="0"/>
              <a:t>Ω</a:t>
            </a:r>
            <a:r>
              <a:rPr lang="es-ES" sz="1600" dirty="0" smtClean="0"/>
              <a:t>.</a:t>
            </a:r>
          </a:p>
        </p:txBody>
      </p:sp>
      <p:sp>
        <p:nvSpPr>
          <p:cNvPr id="8" name="7 CuadroTexto"/>
          <p:cNvSpPr txBox="1"/>
          <p:nvPr/>
        </p:nvSpPr>
        <p:spPr>
          <a:xfrm>
            <a:off x="720080" y="4586352"/>
            <a:ext cx="8316416" cy="1938992"/>
          </a:xfrm>
          <a:prstGeom prst="rect">
            <a:avLst/>
          </a:prstGeom>
          <a:noFill/>
        </p:spPr>
        <p:txBody>
          <a:bodyPr wrap="square" rtlCol="0">
            <a:spAutoFit/>
          </a:bodyPr>
          <a:lstStyle/>
          <a:p>
            <a:pPr algn="just">
              <a:buFont typeface="Wingdings" pitchFamily="2" charset="2"/>
              <a:buChar char="ü"/>
            </a:pPr>
            <a:r>
              <a:rPr lang="es-ES" dirty="0" smtClean="0"/>
              <a:t>El MOSFET esta en corte cuando la tensión de compuerta a fuente es menor que la tensión de umbral V</a:t>
            </a:r>
            <a:r>
              <a:rPr lang="es-ES" sz="1400" dirty="0" smtClean="0"/>
              <a:t>GS</a:t>
            </a:r>
            <a:r>
              <a:rPr lang="es-ES" sz="1200" dirty="0" smtClean="0"/>
              <a:t>(</a:t>
            </a:r>
            <a:r>
              <a:rPr lang="es-ES" sz="1200" dirty="0" err="1" smtClean="0"/>
              <a:t>th</a:t>
            </a:r>
            <a:r>
              <a:rPr lang="es-ES" sz="1200" dirty="0" smtClean="0"/>
              <a:t>).</a:t>
            </a:r>
          </a:p>
          <a:p>
            <a:pPr algn="just"/>
            <a:endParaRPr lang="es-ES" sz="1200" dirty="0" smtClean="0"/>
          </a:p>
          <a:p>
            <a:pPr algn="just">
              <a:buFont typeface="Wingdings" pitchFamily="2" charset="2"/>
              <a:buChar char="ü"/>
            </a:pPr>
            <a:r>
              <a:rPr lang="es-ES" dirty="0" smtClean="0"/>
              <a:t>El dispositivo cuando esta apagado debe soportar la tensión de la fuente de alimentación aplicada al circuito, por lo que la tensión de ruptura de drenaje-fuente </a:t>
            </a:r>
            <a:r>
              <a:rPr lang="es-ES" i="1" dirty="0" smtClean="0"/>
              <a:t>BV</a:t>
            </a:r>
            <a:r>
              <a:rPr lang="es-ES" sz="1400" i="1" dirty="0" smtClean="0"/>
              <a:t>DSS </a:t>
            </a:r>
            <a:r>
              <a:rPr lang="es-ES" dirty="0" smtClean="0"/>
              <a:t>debe ser mayor que la tensión de la fuente para evitar la ruptura y la alta disipación de potencia que conlleva.</a:t>
            </a:r>
            <a:endParaRPr lang="es-ES" sz="1400"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down)">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913111" y="100033"/>
            <a:ext cx="6043265"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C</a:t>
            </a:r>
            <a:r>
              <a:rPr lang="es-ES" sz="2800" b="1" u="sng" noProof="1" smtClean="0">
                <a:solidFill>
                  <a:srgbClr val="008080"/>
                </a:solidFill>
              </a:rPr>
              <a:t>aracterísticas </a:t>
            </a:r>
            <a:r>
              <a:rPr lang="es-ES" sz="2800" b="1" i="1" u="sng" noProof="1" smtClean="0">
                <a:solidFill>
                  <a:srgbClr val="008080"/>
                </a:solidFill>
              </a:rPr>
              <a:t>I-V</a:t>
            </a:r>
            <a:r>
              <a:rPr lang="es-ES" sz="2800" b="1" u="sng" noProof="1" smtClean="0">
                <a:solidFill>
                  <a:srgbClr val="008080"/>
                </a:solidFill>
              </a:rPr>
              <a:t> </a:t>
            </a:r>
            <a:r>
              <a:rPr lang="es-ES" sz="2800" b="1" u="sng" dirty="0">
                <a:solidFill>
                  <a:srgbClr val="008080"/>
                </a:solidFill>
              </a:rPr>
              <a:t>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pic>
        <p:nvPicPr>
          <p:cNvPr id="4098" name="Picture 2"/>
          <p:cNvPicPr>
            <a:picLocks noChangeAspect="1" noChangeArrowheads="1"/>
          </p:cNvPicPr>
          <p:nvPr/>
        </p:nvPicPr>
        <p:blipFill>
          <a:blip r:embed="rId2" cstate="print"/>
          <a:srcRect/>
          <a:stretch>
            <a:fillRect/>
          </a:stretch>
        </p:blipFill>
        <p:spPr bwMode="auto">
          <a:xfrm>
            <a:off x="1187624" y="620688"/>
            <a:ext cx="6897636" cy="3746130"/>
          </a:xfrm>
          <a:prstGeom prst="rect">
            <a:avLst/>
          </a:prstGeom>
          <a:noFill/>
          <a:ln w="9525">
            <a:noFill/>
            <a:miter lim="800000"/>
            <a:headEnd/>
            <a:tailEnd/>
          </a:ln>
        </p:spPr>
      </p:pic>
      <p:sp>
        <p:nvSpPr>
          <p:cNvPr id="7" name="Text Box 171"/>
          <p:cNvSpPr txBox="1">
            <a:spLocks noChangeArrowheads="1"/>
          </p:cNvSpPr>
          <p:nvPr/>
        </p:nvSpPr>
        <p:spPr bwMode="auto">
          <a:xfrm>
            <a:off x="1259632" y="6992813"/>
            <a:ext cx="5289029" cy="1692771"/>
          </a:xfrm>
          <a:prstGeom prst="rect">
            <a:avLst/>
          </a:prstGeom>
          <a:noFill/>
          <a:ln w="28575" algn="ctr">
            <a:noFill/>
            <a:miter lim="800000"/>
            <a:headEnd/>
            <a:tailEnd/>
          </a:ln>
        </p:spPr>
        <p:txBody>
          <a:bodyPr wrap="square">
            <a:spAutoFit/>
          </a:bodyPr>
          <a:lstStyle/>
          <a:p>
            <a:pPr>
              <a:spcBef>
                <a:spcPct val="50000"/>
              </a:spcBef>
            </a:pPr>
            <a:r>
              <a:rPr lang="es-ES" sz="1600" dirty="0" smtClean="0"/>
              <a:t>Esta región se utiliza cuando el MOSFET actúa como una resistencia dependiente de V</a:t>
            </a:r>
            <a:r>
              <a:rPr lang="es-ES" sz="1200" dirty="0" smtClean="0"/>
              <a:t>GS</a:t>
            </a:r>
            <a:r>
              <a:rPr lang="es-ES" sz="1600" dirty="0" smtClean="0"/>
              <a:t> en estado encendido. En esta región el valor de VDS es: V</a:t>
            </a:r>
            <a:r>
              <a:rPr lang="es-ES" sz="1200" dirty="0" smtClean="0"/>
              <a:t>DS</a:t>
            </a:r>
            <a:r>
              <a:rPr lang="es-ES" sz="1600" dirty="0" smtClean="0"/>
              <a:t> = V</a:t>
            </a:r>
            <a:r>
              <a:rPr lang="es-ES" sz="1200" dirty="0" smtClean="0"/>
              <a:t>GS</a:t>
            </a:r>
            <a:r>
              <a:rPr lang="es-ES" sz="1600" dirty="0" smtClean="0"/>
              <a:t> - V</a:t>
            </a:r>
            <a:r>
              <a:rPr lang="es-ES" sz="1200" dirty="0" smtClean="0"/>
              <a:t>GS(</a:t>
            </a:r>
            <a:r>
              <a:rPr lang="es-ES" sz="1200" dirty="0" err="1" smtClean="0"/>
              <a:t>th</a:t>
            </a:r>
            <a:r>
              <a:rPr lang="es-ES" sz="1200" dirty="0" smtClean="0"/>
              <a:t>)</a:t>
            </a:r>
            <a:r>
              <a:rPr lang="es-ES" sz="1600" dirty="0" smtClean="0"/>
              <a:t>.</a:t>
            </a:r>
          </a:p>
          <a:p>
            <a:pPr>
              <a:spcBef>
                <a:spcPct val="50000"/>
              </a:spcBef>
            </a:pPr>
            <a:r>
              <a:rPr lang="es-ES" sz="1600" dirty="0" smtClean="0"/>
              <a:t>Esta región tiene una baja resistencia entre el Drenaje y Fuente.  Un valor típico de R</a:t>
            </a:r>
            <a:r>
              <a:rPr lang="es-ES" sz="1200" dirty="0" smtClean="0"/>
              <a:t>DS(</a:t>
            </a:r>
            <a:r>
              <a:rPr lang="es-ES" sz="1200" dirty="0" err="1" smtClean="0"/>
              <a:t>on</a:t>
            </a:r>
            <a:r>
              <a:rPr lang="es-ES" sz="1200" dirty="0" smtClean="0"/>
              <a:t>) </a:t>
            </a:r>
            <a:r>
              <a:rPr lang="es-ES" sz="1600" dirty="0" smtClean="0"/>
              <a:t>para un MOSFET de potencia que trabaja a 500V y 10A  es de 0.5</a:t>
            </a:r>
            <a:r>
              <a:rPr lang="el-GR" sz="1600" dirty="0" smtClean="0"/>
              <a:t>Ω</a:t>
            </a:r>
            <a:r>
              <a:rPr lang="es-ES" sz="1600" dirty="0" smtClean="0"/>
              <a:t>.</a:t>
            </a:r>
          </a:p>
        </p:txBody>
      </p:sp>
      <p:sp>
        <p:nvSpPr>
          <p:cNvPr id="8" name="7 CuadroTexto"/>
          <p:cNvSpPr txBox="1"/>
          <p:nvPr/>
        </p:nvSpPr>
        <p:spPr>
          <a:xfrm>
            <a:off x="720080" y="4586352"/>
            <a:ext cx="8316416" cy="646331"/>
          </a:xfrm>
          <a:prstGeom prst="rect">
            <a:avLst/>
          </a:prstGeom>
          <a:noFill/>
        </p:spPr>
        <p:txBody>
          <a:bodyPr wrap="square" rtlCol="0">
            <a:spAutoFit/>
          </a:bodyPr>
          <a:lstStyle/>
          <a:p>
            <a:pPr algn="just">
              <a:buFont typeface="Wingdings" pitchFamily="2" charset="2"/>
              <a:buChar char="ü"/>
            </a:pPr>
            <a:r>
              <a:rPr lang="es-ES" dirty="0" smtClean="0"/>
              <a:t>Cuando el dispositivo se acciona por una tensión grande compuerta a fuente, se lleva a la zona </a:t>
            </a:r>
            <a:r>
              <a:rPr lang="es-ES" dirty="0" err="1" smtClean="0"/>
              <a:t>ohmica</a:t>
            </a:r>
            <a:r>
              <a:rPr lang="es-ES" dirty="0" smtClean="0"/>
              <a:t>, donde el voltaje drenaje-fuente </a:t>
            </a:r>
            <a:r>
              <a:rPr lang="es-ES" i="1" dirty="0" smtClean="0"/>
              <a:t>V</a:t>
            </a:r>
            <a:r>
              <a:rPr lang="es-ES" sz="1200" i="1" dirty="0" smtClean="0"/>
              <a:t>DS(</a:t>
            </a:r>
            <a:r>
              <a:rPr lang="es-ES" sz="1200" i="1" dirty="0" err="1" smtClean="0"/>
              <a:t>enc</a:t>
            </a:r>
            <a:r>
              <a:rPr lang="es-ES" sz="1200" i="1" dirty="0" smtClean="0"/>
              <a:t>) </a:t>
            </a:r>
            <a:r>
              <a:rPr lang="es-ES" dirty="0" smtClean="0"/>
              <a:t>es pequeño.</a:t>
            </a:r>
            <a:endParaRPr lang="es-ES" dirty="0"/>
          </a:p>
        </p:txBody>
      </p:sp>
      <p:sp>
        <p:nvSpPr>
          <p:cNvPr id="9" name="8 Rectángulo"/>
          <p:cNvSpPr/>
          <p:nvPr/>
        </p:nvSpPr>
        <p:spPr>
          <a:xfrm>
            <a:off x="3059832" y="5291916"/>
            <a:ext cx="2428870" cy="369332"/>
          </a:xfrm>
          <a:prstGeom prst="rect">
            <a:avLst/>
          </a:prstGeom>
        </p:spPr>
        <p:txBody>
          <a:bodyPr wrap="none">
            <a:spAutoFit/>
          </a:bodyPr>
          <a:lstStyle/>
          <a:p>
            <a:r>
              <a:rPr lang="es-ES" dirty="0" smtClean="0"/>
              <a:t>V</a:t>
            </a:r>
            <a:r>
              <a:rPr lang="es-ES" sz="1200" dirty="0" smtClean="0"/>
              <a:t>GS</a:t>
            </a:r>
            <a:r>
              <a:rPr lang="es-ES" sz="1400" dirty="0" smtClean="0"/>
              <a:t> </a:t>
            </a:r>
            <a:r>
              <a:rPr lang="es-ES" dirty="0" smtClean="0"/>
              <a:t>- V</a:t>
            </a:r>
            <a:r>
              <a:rPr lang="es-ES" sz="1200" dirty="0" smtClean="0"/>
              <a:t>GS(</a:t>
            </a:r>
            <a:r>
              <a:rPr lang="es-ES" sz="1200" dirty="0" err="1" smtClean="0"/>
              <a:t>th</a:t>
            </a:r>
            <a:r>
              <a:rPr lang="es-ES" sz="1200" dirty="0" smtClean="0"/>
              <a:t>) </a:t>
            </a:r>
            <a:r>
              <a:rPr lang="es-ES" dirty="0" smtClean="0"/>
              <a:t>&gt; V</a:t>
            </a:r>
            <a:r>
              <a:rPr lang="es-ES" sz="1200" dirty="0" smtClean="0"/>
              <a:t>DS</a:t>
            </a:r>
            <a:r>
              <a:rPr lang="es-ES" dirty="0" smtClean="0"/>
              <a:t> &gt; 0.</a:t>
            </a:r>
            <a:endParaRPr lang="es-ES" dirty="0"/>
          </a:p>
        </p:txBody>
      </p:sp>
      <p:sp>
        <p:nvSpPr>
          <p:cNvPr id="10" name="9 CuadroTexto"/>
          <p:cNvSpPr txBox="1"/>
          <p:nvPr/>
        </p:nvSpPr>
        <p:spPr>
          <a:xfrm>
            <a:off x="720080" y="5733256"/>
            <a:ext cx="8316416" cy="646331"/>
          </a:xfrm>
          <a:prstGeom prst="rect">
            <a:avLst/>
          </a:prstGeom>
          <a:noFill/>
        </p:spPr>
        <p:txBody>
          <a:bodyPr wrap="square" rtlCol="0">
            <a:spAutoFit/>
          </a:bodyPr>
          <a:lstStyle/>
          <a:p>
            <a:pPr algn="just">
              <a:buFont typeface="Wingdings" pitchFamily="2" charset="2"/>
              <a:buChar char="ü"/>
            </a:pPr>
            <a:r>
              <a:rPr lang="es-ES" dirty="0" smtClean="0"/>
              <a:t>En la zona activa, la corriente de drenaje es independiente de la tensión drenaje-fuente y solo depende de la tensión compuerta-fuente.</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down)">
                                      <p:cBhvr>
                                        <p:cTn id="1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913111" y="172041"/>
            <a:ext cx="6043265"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Física de Operación 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8" name="7 CuadroTexto"/>
          <p:cNvSpPr txBox="1"/>
          <p:nvPr/>
        </p:nvSpPr>
        <p:spPr>
          <a:xfrm>
            <a:off x="755576" y="910461"/>
            <a:ext cx="8208912" cy="646331"/>
          </a:xfrm>
          <a:prstGeom prst="rect">
            <a:avLst/>
          </a:prstGeom>
          <a:noFill/>
        </p:spPr>
        <p:txBody>
          <a:bodyPr wrap="square" rtlCol="0">
            <a:spAutoFit/>
          </a:bodyPr>
          <a:lstStyle/>
          <a:p>
            <a:pPr algn="just">
              <a:buFont typeface="Wingdings" pitchFamily="2" charset="2"/>
              <a:buChar char="ü"/>
            </a:pPr>
            <a:r>
              <a:rPr lang="es-ES" dirty="0" smtClean="0"/>
              <a:t>La compuerta consta de la metalización de la compuerta, el oxido de la compuerta y el silicio debajo del oxido. </a:t>
            </a:r>
            <a:endParaRPr lang="es-ES" dirty="0"/>
          </a:p>
        </p:txBody>
      </p:sp>
      <p:sp>
        <p:nvSpPr>
          <p:cNvPr id="9" name="8 CuadroTexto"/>
          <p:cNvSpPr txBox="1"/>
          <p:nvPr/>
        </p:nvSpPr>
        <p:spPr>
          <a:xfrm>
            <a:off x="755576" y="1619508"/>
            <a:ext cx="8208912" cy="369332"/>
          </a:xfrm>
          <a:prstGeom prst="rect">
            <a:avLst/>
          </a:prstGeom>
          <a:noFill/>
        </p:spPr>
        <p:txBody>
          <a:bodyPr wrap="square" rtlCol="0">
            <a:spAutoFit/>
          </a:bodyPr>
          <a:lstStyle/>
          <a:p>
            <a:pPr algn="just">
              <a:buFont typeface="Wingdings" pitchFamily="2" charset="2"/>
              <a:buChar char="ü"/>
            </a:pPr>
            <a:r>
              <a:rPr lang="es-ES" dirty="0" smtClean="0"/>
              <a:t>Esta zona forma un capacitor de alta calidad. </a:t>
            </a:r>
            <a:endParaRPr lang="es-ES" dirty="0"/>
          </a:p>
        </p:txBody>
      </p:sp>
      <p:sp>
        <p:nvSpPr>
          <p:cNvPr id="10" name="9 CuadroTexto"/>
          <p:cNvSpPr txBox="1"/>
          <p:nvPr/>
        </p:nvSpPr>
        <p:spPr>
          <a:xfrm>
            <a:off x="755576" y="2073622"/>
            <a:ext cx="8208912" cy="923330"/>
          </a:xfrm>
          <a:prstGeom prst="rect">
            <a:avLst/>
          </a:prstGeom>
          <a:noFill/>
        </p:spPr>
        <p:txBody>
          <a:bodyPr wrap="square" rtlCol="0">
            <a:spAutoFit/>
          </a:bodyPr>
          <a:lstStyle/>
          <a:p>
            <a:pPr algn="just">
              <a:buFont typeface="Wingdings" pitchFamily="2" charset="2"/>
              <a:buChar char="ü"/>
            </a:pPr>
            <a:r>
              <a:rPr lang="es-ES" dirty="0" smtClean="0"/>
              <a:t>Cuando se aplica una tensión positiva compuerta-fuente a la estructura del capacitor, se forma un zona de degradación en la interconexión entre el oxido de la compuerta</a:t>
            </a:r>
            <a:r>
              <a:rPr lang="es-ES" sz="1400" dirty="0" smtClean="0"/>
              <a:t> </a:t>
            </a:r>
            <a:r>
              <a:rPr lang="es-ES" dirty="0" smtClean="0"/>
              <a:t>y el silicio. </a:t>
            </a:r>
            <a:endParaRPr lang="es-ES" dirty="0"/>
          </a:p>
        </p:txBody>
      </p:sp>
      <p:pic>
        <p:nvPicPr>
          <p:cNvPr id="61442" name="Picture 2"/>
          <p:cNvPicPr>
            <a:picLocks noChangeAspect="1" noChangeArrowheads="1"/>
          </p:cNvPicPr>
          <p:nvPr/>
        </p:nvPicPr>
        <p:blipFill>
          <a:blip r:embed="rId2" cstate="print"/>
          <a:srcRect/>
          <a:stretch>
            <a:fillRect/>
          </a:stretch>
        </p:blipFill>
        <p:spPr bwMode="auto">
          <a:xfrm>
            <a:off x="1117798" y="3836243"/>
            <a:ext cx="7486650" cy="2905125"/>
          </a:xfrm>
          <a:prstGeom prst="rect">
            <a:avLst/>
          </a:prstGeom>
          <a:noFill/>
          <a:ln w="9525">
            <a:noFill/>
            <a:miter lim="800000"/>
            <a:headEnd/>
            <a:tailEnd/>
          </a:ln>
        </p:spPr>
      </p:pic>
      <p:sp>
        <p:nvSpPr>
          <p:cNvPr id="12" name="11 CuadroTexto"/>
          <p:cNvSpPr txBox="1"/>
          <p:nvPr/>
        </p:nvSpPr>
        <p:spPr>
          <a:xfrm>
            <a:off x="755576" y="3009726"/>
            <a:ext cx="8208912" cy="923330"/>
          </a:xfrm>
          <a:prstGeom prst="rect">
            <a:avLst/>
          </a:prstGeom>
          <a:noFill/>
        </p:spPr>
        <p:txBody>
          <a:bodyPr wrap="square" rtlCol="0">
            <a:spAutoFit/>
          </a:bodyPr>
          <a:lstStyle/>
          <a:p>
            <a:pPr algn="just">
              <a:buFont typeface="Wingdings" pitchFamily="2" charset="2"/>
              <a:buChar char="ü"/>
            </a:pPr>
            <a:r>
              <a:rPr lang="es-ES" dirty="0" smtClean="0"/>
              <a:t>El campo eléctrico desde la carga positiva repele los huecos de portadores mayoritarios de la zona de interconexión, dejando expuestos a los receptores de carga negativa con lo que se crea una zona de degradación. </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down)">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wipe(down)">
                                      <p:cBhvr>
                                        <p:cTn id="2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913111" y="332656"/>
            <a:ext cx="6043265"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Física de Operación 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8" name="7 CuadroTexto"/>
          <p:cNvSpPr txBox="1"/>
          <p:nvPr/>
        </p:nvSpPr>
        <p:spPr>
          <a:xfrm>
            <a:off x="755576" y="1340768"/>
            <a:ext cx="8208912" cy="1200329"/>
          </a:xfrm>
          <a:prstGeom prst="rect">
            <a:avLst/>
          </a:prstGeom>
          <a:noFill/>
        </p:spPr>
        <p:txBody>
          <a:bodyPr wrap="square" rtlCol="0">
            <a:spAutoFit/>
          </a:bodyPr>
          <a:lstStyle/>
          <a:p>
            <a:pPr algn="just">
              <a:buFont typeface="Wingdings" pitchFamily="2" charset="2"/>
              <a:buChar char="ü"/>
            </a:pPr>
            <a:r>
              <a:rPr lang="es-ES" dirty="0" smtClean="0"/>
              <a:t>Los incrementos adicionales en V</a:t>
            </a:r>
            <a:r>
              <a:rPr lang="es-ES" sz="1400" dirty="0" smtClean="0"/>
              <a:t>GS</a:t>
            </a:r>
            <a:r>
              <a:rPr lang="es-ES" dirty="0" smtClean="0"/>
              <a:t> causan que el campo eléctrico en la interconexión de oxido-silicio aumente de tamaño, ocasionando que la zona de degradación aumente su espesor y empieza atraer electrones libres, así como a repeler huecos, para proporcionar la carga negativa adicional. </a:t>
            </a:r>
            <a:endParaRPr lang="es-ES" dirty="0"/>
          </a:p>
        </p:txBody>
      </p:sp>
      <p:pic>
        <p:nvPicPr>
          <p:cNvPr id="62466" name="Picture 2"/>
          <p:cNvPicPr>
            <a:picLocks noChangeAspect="1" noChangeArrowheads="1"/>
          </p:cNvPicPr>
          <p:nvPr/>
        </p:nvPicPr>
        <p:blipFill>
          <a:blip r:embed="rId2" cstate="print"/>
          <a:srcRect/>
          <a:stretch>
            <a:fillRect/>
          </a:stretch>
        </p:blipFill>
        <p:spPr bwMode="auto">
          <a:xfrm>
            <a:off x="1403648" y="3096248"/>
            <a:ext cx="6840488" cy="2781024"/>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913111" y="332656"/>
            <a:ext cx="6043265"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Física de Operación 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8" name="7 CuadroTexto"/>
          <p:cNvSpPr txBox="1"/>
          <p:nvPr/>
        </p:nvSpPr>
        <p:spPr>
          <a:xfrm>
            <a:off x="755576" y="980728"/>
            <a:ext cx="8208912" cy="923330"/>
          </a:xfrm>
          <a:prstGeom prst="rect">
            <a:avLst/>
          </a:prstGeom>
          <a:noFill/>
        </p:spPr>
        <p:txBody>
          <a:bodyPr wrap="square" rtlCol="0">
            <a:spAutoFit/>
          </a:bodyPr>
          <a:lstStyle/>
          <a:p>
            <a:pPr algn="just">
              <a:buFont typeface="Wingdings" pitchFamily="2" charset="2"/>
              <a:buChar char="ü"/>
            </a:pPr>
            <a:r>
              <a:rPr lang="es-ES" dirty="0" smtClean="0"/>
              <a:t>Conforme la tensión de polarización aumenta, la densidad de los electrones libres en la interconexión será igual a la densidad de los huecos en la zona del cuerpo lejana a la zona de degradación. </a:t>
            </a:r>
            <a:endParaRPr lang="es-ES" dirty="0"/>
          </a:p>
        </p:txBody>
      </p:sp>
      <p:sp>
        <p:nvSpPr>
          <p:cNvPr id="7" name="6 CuadroTexto"/>
          <p:cNvSpPr txBox="1"/>
          <p:nvPr/>
        </p:nvSpPr>
        <p:spPr>
          <a:xfrm>
            <a:off x="755576" y="2062589"/>
            <a:ext cx="8208912" cy="646331"/>
          </a:xfrm>
          <a:prstGeom prst="rect">
            <a:avLst/>
          </a:prstGeom>
          <a:noFill/>
        </p:spPr>
        <p:txBody>
          <a:bodyPr wrap="square" rtlCol="0">
            <a:spAutoFit/>
          </a:bodyPr>
          <a:lstStyle/>
          <a:p>
            <a:pPr algn="just">
              <a:buFont typeface="Wingdings" pitchFamily="2" charset="2"/>
              <a:buChar char="ü"/>
            </a:pPr>
            <a:r>
              <a:rPr lang="es-ES" dirty="0" smtClean="0"/>
              <a:t>La capa de electrones libres  en la interconexión es muy conductiva, teniendo todas las propiedades de un semiconductor tipo n. </a:t>
            </a:r>
            <a:endParaRPr lang="es-ES" dirty="0"/>
          </a:p>
        </p:txBody>
      </p:sp>
      <p:sp>
        <p:nvSpPr>
          <p:cNvPr id="9" name="8 CuadroTexto"/>
          <p:cNvSpPr txBox="1"/>
          <p:nvPr/>
        </p:nvSpPr>
        <p:spPr>
          <a:xfrm>
            <a:off x="755576" y="2852936"/>
            <a:ext cx="8208912" cy="369332"/>
          </a:xfrm>
          <a:prstGeom prst="rect">
            <a:avLst/>
          </a:prstGeom>
          <a:noFill/>
        </p:spPr>
        <p:txBody>
          <a:bodyPr wrap="square" rtlCol="0">
            <a:spAutoFit/>
          </a:bodyPr>
          <a:lstStyle/>
          <a:p>
            <a:pPr algn="just">
              <a:buFont typeface="Wingdings" pitchFamily="2" charset="2"/>
              <a:buChar char="ü"/>
            </a:pPr>
            <a:r>
              <a:rPr lang="es-ES" dirty="0" smtClean="0"/>
              <a:t>En este punto, la capa de electrones libres se llama capa de inversión. </a:t>
            </a:r>
            <a:endParaRPr lang="es-ES" dirty="0"/>
          </a:p>
        </p:txBody>
      </p:sp>
      <p:pic>
        <p:nvPicPr>
          <p:cNvPr id="63490" name="Picture 2"/>
          <p:cNvPicPr>
            <a:picLocks noChangeAspect="1" noChangeArrowheads="1"/>
          </p:cNvPicPr>
          <p:nvPr/>
        </p:nvPicPr>
        <p:blipFill>
          <a:blip r:embed="rId2" cstate="print"/>
          <a:srcRect/>
          <a:stretch>
            <a:fillRect/>
          </a:stretch>
        </p:blipFill>
        <p:spPr bwMode="auto">
          <a:xfrm>
            <a:off x="1491407" y="4107784"/>
            <a:ext cx="6753001" cy="2417560"/>
          </a:xfrm>
          <a:prstGeom prst="rect">
            <a:avLst/>
          </a:prstGeom>
          <a:noFill/>
          <a:ln w="9525">
            <a:noFill/>
            <a:miter lim="800000"/>
            <a:headEnd/>
            <a:tailEnd/>
          </a:ln>
        </p:spPr>
      </p:pic>
      <p:sp>
        <p:nvSpPr>
          <p:cNvPr id="10" name="9 CuadroTexto"/>
          <p:cNvSpPr txBox="1"/>
          <p:nvPr/>
        </p:nvSpPr>
        <p:spPr>
          <a:xfrm>
            <a:off x="755576" y="3347700"/>
            <a:ext cx="8208912" cy="646331"/>
          </a:xfrm>
          <a:prstGeom prst="rect">
            <a:avLst/>
          </a:prstGeom>
          <a:noFill/>
        </p:spPr>
        <p:txBody>
          <a:bodyPr wrap="square" rtlCol="0">
            <a:spAutoFit/>
          </a:bodyPr>
          <a:lstStyle/>
          <a:p>
            <a:pPr algn="just">
              <a:buFont typeface="Wingdings" pitchFamily="2" charset="2"/>
              <a:buChar char="ü"/>
            </a:pPr>
            <a:r>
              <a:rPr lang="es-ES" dirty="0" smtClean="0"/>
              <a:t>La tensión V</a:t>
            </a:r>
            <a:r>
              <a:rPr lang="es-ES" sz="1200" dirty="0" smtClean="0"/>
              <a:t>GS</a:t>
            </a:r>
            <a:r>
              <a:rPr lang="es-ES" dirty="0" smtClean="0"/>
              <a:t> donde se considera que se forma la capa de inversión se denomina tensión umbral V</a:t>
            </a:r>
            <a:r>
              <a:rPr lang="es-ES" sz="1200" dirty="0" smtClean="0"/>
              <a:t>GS</a:t>
            </a:r>
            <a:r>
              <a:rPr lang="es-ES" sz="1400" dirty="0" smtClean="0"/>
              <a:t>(</a:t>
            </a:r>
            <a:r>
              <a:rPr lang="es-ES" sz="1400" dirty="0" err="1" smtClean="0"/>
              <a:t>th</a:t>
            </a:r>
            <a:r>
              <a:rPr lang="es-ES" sz="1400" dirty="0" smtClean="0"/>
              <a:t>)</a:t>
            </a:r>
            <a:r>
              <a:rPr lang="es-ES" dirty="0" smtClean="0"/>
              <a:t>. </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down)">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down)">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32"/>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9" name="8 CuadroTexto"/>
          <p:cNvSpPr txBox="1"/>
          <p:nvPr/>
        </p:nvSpPr>
        <p:spPr>
          <a:xfrm>
            <a:off x="755576" y="3585790"/>
            <a:ext cx="7776864" cy="523220"/>
          </a:xfrm>
          <a:prstGeom prst="rect">
            <a:avLst/>
          </a:prstGeom>
          <a:noFill/>
        </p:spPr>
        <p:txBody>
          <a:bodyPr wrap="square" rtlCol="0">
            <a:spAutoFit/>
          </a:bodyPr>
          <a:lstStyle/>
          <a:p>
            <a:pPr algn="just">
              <a:buFont typeface="Wingdings" pitchFamily="2" charset="2"/>
              <a:buChar char="ü"/>
            </a:pPr>
            <a:r>
              <a:rPr lang="es-ES" sz="1400" dirty="0" smtClean="0"/>
              <a:t>Ahora cuando </a:t>
            </a:r>
            <a:r>
              <a:rPr lang="es-ES" sz="1400" i="1" dirty="0" smtClean="0"/>
              <a:t>V</a:t>
            </a:r>
            <a:r>
              <a:rPr lang="es-ES" sz="1050" i="1" dirty="0" smtClean="0"/>
              <a:t>DD</a:t>
            </a:r>
            <a:r>
              <a:rPr lang="es-ES" sz="1400" dirty="0" smtClean="0"/>
              <a:t> se incremente poco a poco manteniendo constante </a:t>
            </a:r>
            <a:r>
              <a:rPr lang="es-ES" sz="1400" i="1" dirty="0" smtClean="0"/>
              <a:t>V</a:t>
            </a:r>
            <a:r>
              <a:rPr lang="es-ES" sz="1050" i="1" dirty="0" smtClean="0"/>
              <a:t>GS</a:t>
            </a:r>
            <a:r>
              <a:rPr lang="es-ES" sz="1400" dirty="0" smtClean="0"/>
              <a:t>, la corriente de drenaje se incrementara inicialmente en proporción al aumento de </a:t>
            </a:r>
            <a:r>
              <a:rPr lang="es-ES" sz="1400" i="1" dirty="0" smtClean="0"/>
              <a:t>V</a:t>
            </a:r>
            <a:r>
              <a:rPr lang="es-ES" sz="1050" i="1" dirty="0" smtClean="0"/>
              <a:t>DD</a:t>
            </a:r>
            <a:r>
              <a:rPr lang="es-ES" sz="1400" dirty="0" smtClean="0"/>
              <a:t>.</a:t>
            </a:r>
            <a:endParaRPr lang="es-ES" sz="1400" dirty="0"/>
          </a:p>
        </p:txBody>
      </p:sp>
      <p:sp>
        <p:nvSpPr>
          <p:cNvPr id="10" name="9 CuadroTexto"/>
          <p:cNvSpPr txBox="1"/>
          <p:nvPr/>
        </p:nvSpPr>
        <p:spPr>
          <a:xfrm>
            <a:off x="755576" y="4077072"/>
            <a:ext cx="7776864" cy="523220"/>
          </a:xfrm>
          <a:prstGeom prst="rect">
            <a:avLst/>
          </a:prstGeom>
          <a:noFill/>
        </p:spPr>
        <p:txBody>
          <a:bodyPr wrap="square" rtlCol="0">
            <a:spAutoFit/>
          </a:bodyPr>
          <a:lstStyle/>
          <a:p>
            <a:pPr algn="just">
              <a:buFont typeface="Wingdings" pitchFamily="2" charset="2"/>
              <a:buChar char="ü"/>
            </a:pPr>
            <a:r>
              <a:rPr lang="es-ES" sz="1400" dirty="0" smtClean="0"/>
              <a:t>Este aumento de corriente causa una caída de tensión a lo largo del canal, </a:t>
            </a:r>
            <a:r>
              <a:rPr lang="es-ES" sz="1400" i="1" dirty="0" smtClean="0"/>
              <a:t>V</a:t>
            </a:r>
            <a:r>
              <a:rPr lang="es-ES" sz="1050" i="1" dirty="0" smtClean="0"/>
              <a:t>CS(x)</a:t>
            </a:r>
            <a:r>
              <a:rPr lang="es-ES" sz="1400" dirty="0" smtClean="0"/>
              <a:t>, donde </a:t>
            </a:r>
            <a:r>
              <a:rPr lang="es-ES" sz="1400" i="1" dirty="0" smtClean="0"/>
              <a:t>x</a:t>
            </a:r>
            <a:r>
              <a:rPr lang="es-ES" sz="1400" dirty="0" smtClean="0"/>
              <a:t> es la distancia desde la fuente hasta la ubicación de </a:t>
            </a:r>
            <a:r>
              <a:rPr lang="es-ES" sz="1400" i="1" dirty="0" smtClean="0"/>
              <a:t>x</a:t>
            </a:r>
            <a:r>
              <a:rPr lang="es-ES" sz="1400" dirty="0" smtClean="0"/>
              <a:t> en el canal, donde se especifica la tensión.</a:t>
            </a:r>
            <a:endParaRPr lang="es-ES" sz="1400" dirty="0"/>
          </a:p>
        </p:txBody>
      </p:sp>
      <p:pic>
        <p:nvPicPr>
          <p:cNvPr id="8194" name="Picture 2"/>
          <p:cNvPicPr>
            <a:picLocks noChangeAspect="1" noChangeArrowheads="1"/>
          </p:cNvPicPr>
          <p:nvPr/>
        </p:nvPicPr>
        <p:blipFill>
          <a:blip r:embed="rId2" cstate="print"/>
          <a:srcRect/>
          <a:stretch>
            <a:fillRect/>
          </a:stretch>
        </p:blipFill>
        <p:spPr bwMode="auto">
          <a:xfrm>
            <a:off x="683569" y="980728"/>
            <a:ext cx="3816423" cy="2520280"/>
          </a:xfrm>
          <a:prstGeom prst="rect">
            <a:avLst/>
          </a:prstGeom>
          <a:noFill/>
          <a:ln w="9525">
            <a:noFill/>
            <a:miter lim="800000"/>
            <a:headEnd/>
            <a:tailEnd/>
          </a:ln>
        </p:spPr>
      </p:pic>
      <p:sp>
        <p:nvSpPr>
          <p:cNvPr id="12" name="11 CuadroTexto"/>
          <p:cNvSpPr txBox="1"/>
          <p:nvPr/>
        </p:nvSpPr>
        <p:spPr>
          <a:xfrm>
            <a:off x="755576" y="4581128"/>
            <a:ext cx="7776864" cy="523220"/>
          </a:xfrm>
          <a:prstGeom prst="rect">
            <a:avLst/>
          </a:prstGeom>
          <a:noFill/>
        </p:spPr>
        <p:txBody>
          <a:bodyPr wrap="square" rtlCol="0">
            <a:spAutoFit/>
          </a:bodyPr>
          <a:lstStyle/>
          <a:p>
            <a:pPr algn="just">
              <a:buFont typeface="Wingdings" pitchFamily="2" charset="2"/>
              <a:buChar char="ü"/>
            </a:pPr>
            <a:r>
              <a:rPr lang="es-ES" sz="1400" dirty="0" smtClean="0"/>
              <a:t>Debido a que el voltaje  del oxido en realidad es </a:t>
            </a:r>
            <a:r>
              <a:rPr lang="es-ES" sz="1400" i="1" dirty="0" smtClean="0"/>
              <a:t>V</a:t>
            </a:r>
            <a:r>
              <a:rPr lang="es-ES" sz="1050" i="1" dirty="0" smtClean="0"/>
              <a:t>GS</a:t>
            </a:r>
            <a:r>
              <a:rPr lang="es-ES" sz="1400" dirty="0" smtClean="0"/>
              <a:t> – </a:t>
            </a:r>
            <a:r>
              <a:rPr lang="es-ES" sz="1400" i="1" dirty="0" smtClean="0"/>
              <a:t>V</a:t>
            </a:r>
            <a:r>
              <a:rPr lang="es-ES" sz="1050" i="1" dirty="0" smtClean="0"/>
              <a:t>CS(x)</a:t>
            </a:r>
            <a:r>
              <a:rPr lang="es-ES" sz="1400" dirty="0" smtClean="0"/>
              <a:t>, ahora conforme aumente </a:t>
            </a:r>
            <a:r>
              <a:rPr lang="es-ES" sz="1400" i="1" dirty="0" smtClean="0"/>
              <a:t>I</a:t>
            </a:r>
            <a:r>
              <a:rPr lang="es-ES" sz="1050" i="1" dirty="0" smtClean="0"/>
              <a:t>D</a:t>
            </a:r>
            <a:r>
              <a:rPr lang="es-ES" sz="1400" dirty="0" smtClean="0"/>
              <a:t>, V</a:t>
            </a:r>
            <a:r>
              <a:rPr lang="es-ES" sz="1050" dirty="0" smtClean="0"/>
              <a:t>CS(x)</a:t>
            </a:r>
            <a:r>
              <a:rPr lang="es-ES" sz="1400" dirty="0" smtClean="0"/>
              <a:t> también aumenta y disminuye el voltaje a través del oxido en la posición </a:t>
            </a:r>
            <a:r>
              <a:rPr lang="es-ES" sz="1400" i="1" dirty="0" smtClean="0"/>
              <a:t>x</a:t>
            </a:r>
            <a:endParaRPr lang="es-ES" sz="1400" i="1" dirty="0"/>
          </a:p>
        </p:txBody>
      </p:sp>
      <p:sp>
        <p:nvSpPr>
          <p:cNvPr id="13" name="12 CuadroTexto"/>
          <p:cNvSpPr txBox="1"/>
          <p:nvPr/>
        </p:nvSpPr>
        <p:spPr>
          <a:xfrm>
            <a:off x="755576" y="5085184"/>
            <a:ext cx="7776864" cy="523220"/>
          </a:xfrm>
          <a:prstGeom prst="rect">
            <a:avLst/>
          </a:prstGeom>
          <a:noFill/>
        </p:spPr>
        <p:txBody>
          <a:bodyPr wrap="square" rtlCol="0">
            <a:spAutoFit/>
          </a:bodyPr>
          <a:lstStyle/>
          <a:p>
            <a:pPr algn="just">
              <a:buFont typeface="Wingdings" pitchFamily="2" charset="2"/>
              <a:buChar char="ü"/>
            </a:pPr>
            <a:r>
              <a:rPr lang="es-ES" sz="1400" dirty="0" smtClean="0"/>
              <a:t>Como </a:t>
            </a:r>
            <a:r>
              <a:rPr lang="es-ES" sz="1400" i="1" dirty="0" smtClean="0"/>
              <a:t>V</a:t>
            </a:r>
            <a:r>
              <a:rPr lang="es-ES" sz="1050" i="1" dirty="0" smtClean="0"/>
              <a:t>CS(x)</a:t>
            </a:r>
            <a:r>
              <a:rPr lang="es-ES" sz="1400" dirty="0" smtClean="0"/>
              <a:t> tiene su mayor valor </a:t>
            </a:r>
            <a:r>
              <a:rPr lang="es-ES" sz="1400" i="1" dirty="0" smtClean="0"/>
              <a:t>V</a:t>
            </a:r>
            <a:r>
              <a:rPr lang="es-ES" sz="1050" i="1" dirty="0" smtClean="0"/>
              <a:t>DS</a:t>
            </a:r>
            <a:r>
              <a:rPr lang="es-ES" sz="1400" dirty="0" smtClean="0"/>
              <a:t> en </a:t>
            </a:r>
            <a:r>
              <a:rPr lang="es-ES" sz="1400" i="1" dirty="0" smtClean="0"/>
              <a:t>x </a:t>
            </a:r>
            <a:r>
              <a:rPr lang="es-ES" sz="1400" dirty="0" smtClean="0"/>
              <a:t>= L, la caída de tensión a través del oxido que determina los parámetros de la capa de inversión, tendrá su menor valor en </a:t>
            </a:r>
            <a:r>
              <a:rPr lang="es-ES" sz="1400" i="1" dirty="0" smtClean="0"/>
              <a:t>V</a:t>
            </a:r>
            <a:r>
              <a:rPr lang="es-ES" sz="1050" i="1" dirty="0" smtClean="0"/>
              <a:t>GS</a:t>
            </a:r>
            <a:r>
              <a:rPr lang="es-ES" sz="1400" dirty="0" smtClean="0"/>
              <a:t> - </a:t>
            </a:r>
            <a:r>
              <a:rPr lang="es-ES" sz="1400" i="1" dirty="0" smtClean="0"/>
              <a:t>V</a:t>
            </a:r>
            <a:r>
              <a:rPr lang="es-ES" sz="1050" i="1" dirty="0" smtClean="0"/>
              <a:t>DS</a:t>
            </a:r>
            <a:endParaRPr lang="es-ES" sz="1050" i="1" dirty="0"/>
          </a:p>
        </p:txBody>
      </p:sp>
      <p:sp>
        <p:nvSpPr>
          <p:cNvPr id="14" name="13 CuadroTexto"/>
          <p:cNvSpPr txBox="1"/>
          <p:nvPr/>
        </p:nvSpPr>
        <p:spPr>
          <a:xfrm>
            <a:off x="755576" y="5589240"/>
            <a:ext cx="7776864" cy="523220"/>
          </a:xfrm>
          <a:prstGeom prst="rect">
            <a:avLst/>
          </a:prstGeom>
          <a:noFill/>
        </p:spPr>
        <p:txBody>
          <a:bodyPr wrap="square" rtlCol="0">
            <a:spAutoFit/>
          </a:bodyPr>
          <a:lstStyle/>
          <a:p>
            <a:pPr algn="just">
              <a:buFont typeface="Wingdings" pitchFamily="2" charset="2"/>
              <a:buChar char="ü"/>
            </a:pPr>
            <a:r>
              <a:rPr lang="es-ES" sz="1400" dirty="0" smtClean="0"/>
              <a:t>La disminución del voltaje del oxido desde la fuente hasta el drenaje cuando </a:t>
            </a:r>
            <a:r>
              <a:rPr lang="es-ES" sz="1400" i="1" dirty="0" smtClean="0"/>
              <a:t>I</a:t>
            </a:r>
            <a:r>
              <a:rPr lang="es-ES" sz="1050" i="1" dirty="0" smtClean="0"/>
              <a:t>D</a:t>
            </a:r>
            <a:r>
              <a:rPr lang="es-ES" sz="1400" dirty="0" smtClean="0"/>
              <a:t> fluye, significa que el espesor de la capa de inversión también debe disminuir desde la fuente hasta el drenaje.</a:t>
            </a:r>
            <a:endParaRPr lang="es-ES" sz="1400" dirty="0"/>
          </a:p>
        </p:txBody>
      </p:sp>
      <p:sp>
        <p:nvSpPr>
          <p:cNvPr id="15" name="14 CuadroTexto"/>
          <p:cNvSpPr txBox="1"/>
          <p:nvPr/>
        </p:nvSpPr>
        <p:spPr>
          <a:xfrm>
            <a:off x="755576" y="6084585"/>
            <a:ext cx="7776864" cy="523220"/>
          </a:xfrm>
          <a:prstGeom prst="rect">
            <a:avLst/>
          </a:prstGeom>
          <a:noFill/>
        </p:spPr>
        <p:txBody>
          <a:bodyPr wrap="square" rtlCol="0">
            <a:spAutoFit/>
          </a:bodyPr>
          <a:lstStyle/>
          <a:p>
            <a:pPr algn="just">
              <a:buFont typeface="Wingdings" pitchFamily="2" charset="2"/>
              <a:buChar char="ü"/>
            </a:pPr>
            <a:r>
              <a:rPr lang="es-ES" sz="1400" dirty="0" smtClean="0"/>
              <a:t>Conforme se adelgaza la capa de inversión en el extremo del drenaje del canal, sus resistencia aumenta y empieza a allanarse la curva de </a:t>
            </a:r>
            <a:r>
              <a:rPr lang="es-ES" sz="1400" i="1" dirty="0" smtClean="0"/>
              <a:t>I</a:t>
            </a:r>
            <a:r>
              <a:rPr lang="es-ES" sz="1050" i="1" dirty="0" smtClean="0"/>
              <a:t>D</a:t>
            </a:r>
            <a:r>
              <a:rPr lang="es-ES" sz="1400" dirty="0" smtClean="0"/>
              <a:t> vs </a:t>
            </a:r>
            <a:r>
              <a:rPr lang="es-ES" sz="1400" i="1" dirty="0" smtClean="0"/>
              <a:t>V</a:t>
            </a:r>
            <a:r>
              <a:rPr lang="es-ES" sz="1050" i="1" dirty="0" smtClean="0"/>
              <a:t>DS</a:t>
            </a:r>
            <a:r>
              <a:rPr lang="es-ES" sz="1400" dirty="0" smtClean="0"/>
              <a:t> para una constante </a:t>
            </a:r>
            <a:r>
              <a:rPr lang="es-ES" sz="1400" i="1" dirty="0" smtClean="0"/>
              <a:t>V</a:t>
            </a:r>
            <a:r>
              <a:rPr lang="es-ES" sz="1050" i="1" dirty="0" smtClean="0"/>
              <a:t>GS</a:t>
            </a:r>
            <a:r>
              <a:rPr lang="es-ES" sz="1400" dirty="0" smtClean="0"/>
              <a:t>.</a:t>
            </a:r>
            <a:endParaRPr lang="es-ES" sz="1400" dirty="0"/>
          </a:p>
        </p:txBody>
      </p:sp>
      <p:pic>
        <p:nvPicPr>
          <p:cNvPr id="8196" name="Picture 4"/>
          <p:cNvPicPr>
            <a:picLocks noChangeAspect="1" noChangeArrowheads="1"/>
          </p:cNvPicPr>
          <p:nvPr/>
        </p:nvPicPr>
        <p:blipFill>
          <a:blip r:embed="rId3" cstate="print"/>
          <a:srcRect/>
          <a:stretch>
            <a:fillRect/>
          </a:stretch>
        </p:blipFill>
        <p:spPr bwMode="auto">
          <a:xfrm>
            <a:off x="4716016" y="1052736"/>
            <a:ext cx="4248472" cy="2448272"/>
          </a:xfrm>
          <a:prstGeom prst="rect">
            <a:avLst/>
          </a:prstGeom>
          <a:noFill/>
          <a:ln w="9525">
            <a:noFill/>
            <a:miter lim="800000"/>
            <a:headEnd/>
            <a:tailEnd/>
          </a:ln>
        </p:spPr>
      </p:pic>
      <p:sp>
        <p:nvSpPr>
          <p:cNvPr id="9220" name="Rectangle 31"/>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6" name="Rectangle 158"/>
          <p:cNvSpPr>
            <a:spLocks noChangeArrowheads="1"/>
          </p:cNvSpPr>
          <p:nvPr/>
        </p:nvSpPr>
        <p:spPr bwMode="auto">
          <a:xfrm>
            <a:off x="1913111" y="332656"/>
            <a:ext cx="6043265"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Física de Operación del MOSFET</a:t>
            </a:r>
            <a:endParaRPr lang="es-ES" sz="2800" b="1" u="sng" noProof="1">
              <a:solidFill>
                <a:srgbClr val="008080"/>
              </a:solidFill>
            </a:endParaRP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down)">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down)">
                                      <p:cBhvr>
                                        <p:cTn id="17" dur="500"/>
                                        <p:tgtEl>
                                          <p:spTgt spid="13">
                                            <p:txEl>
                                              <p:pRg st="0" end="0"/>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8196"/>
                                        </p:tgtEl>
                                        <p:attrNameLst>
                                          <p:attrName>style.visibility</p:attrName>
                                        </p:attrNameLst>
                                      </p:cBhvr>
                                      <p:to>
                                        <p:strVal val="visible"/>
                                      </p:to>
                                    </p:set>
                                    <p:animEffect transition="in" filter="wipe(down)">
                                      <p:cBhvr>
                                        <p:cTn id="20" dur="500"/>
                                        <p:tgtEl>
                                          <p:spTgt spid="819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wipe(down)">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wipe(down)">
                                      <p:cBhvr>
                                        <p:cTn id="30"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2" grpId="0" build="allAtOnce"/>
      <p:bldP spid="13" grpId="0" build="allAtOnce"/>
      <p:bldP spid="14" grpId="0" build="allAtOnce"/>
      <p:bldP spid="15"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553071" y="116632"/>
            <a:ext cx="6835353"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Limitaciones Operativas 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5" name="4 CuadroTexto"/>
          <p:cNvSpPr txBox="1"/>
          <p:nvPr/>
        </p:nvSpPr>
        <p:spPr>
          <a:xfrm>
            <a:off x="762662" y="764704"/>
            <a:ext cx="2630848" cy="369332"/>
          </a:xfrm>
          <a:prstGeom prst="rect">
            <a:avLst/>
          </a:prstGeom>
          <a:noFill/>
        </p:spPr>
        <p:txBody>
          <a:bodyPr wrap="none" rtlCol="0">
            <a:spAutoFit/>
          </a:bodyPr>
          <a:lstStyle/>
          <a:p>
            <a:pPr>
              <a:buFont typeface="Wingdings" pitchFamily="2" charset="2"/>
              <a:buChar char="ü"/>
            </a:pPr>
            <a:r>
              <a:rPr lang="es-ES" b="1" dirty="0" smtClean="0"/>
              <a:t>Tensión de Ruptura</a:t>
            </a:r>
            <a:endParaRPr lang="es-ES" b="1" dirty="0"/>
          </a:p>
        </p:txBody>
      </p:sp>
      <p:sp>
        <p:nvSpPr>
          <p:cNvPr id="6" name="5 CuadroTexto"/>
          <p:cNvSpPr txBox="1"/>
          <p:nvPr/>
        </p:nvSpPr>
        <p:spPr>
          <a:xfrm>
            <a:off x="906253" y="1134036"/>
            <a:ext cx="7933582" cy="369332"/>
          </a:xfrm>
          <a:prstGeom prst="rect">
            <a:avLst/>
          </a:prstGeom>
          <a:noFill/>
        </p:spPr>
        <p:txBody>
          <a:bodyPr wrap="none" rtlCol="0">
            <a:spAutoFit/>
          </a:bodyPr>
          <a:lstStyle/>
          <a:p>
            <a:pPr algn="just">
              <a:buFont typeface="Wingdings" pitchFamily="2" charset="2"/>
              <a:buChar char="Ø"/>
            </a:pPr>
            <a:r>
              <a:rPr lang="es-ES" dirty="0" smtClean="0"/>
              <a:t>Los MOSFET tienen dos tensiones especificadas que no se deben exceder:</a:t>
            </a:r>
            <a:endParaRPr lang="es-ES" dirty="0"/>
          </a:p>
        </p:txBody>
      </p:sp>
      <p:sp>
        <p:nvSpPr>
          <p:cNvPr id="7" name="6 CuadroTexto"/>
          <p:cNvSpPr txBox="1"/>
          <p:nvPr/>
        </p:nvSpPr>
        <p:spPr>
          <a:xfrm>
            <a:off x="3779912" y="1494076"/>
            <a:ext cx="1865832" cy="369332"/>
          </a:xfrm>
          <a:prstGeom prst="rect">
            <a:avLst/>
          </a:prstGeom>
          <a:noFill/>
        </p:spPr>
        <p:txBody>
          <a:bodyPr wrap="none" rtlCol="0">
            <a:spAutoFit/>
          </a:bodyPr>
          <a:lstStyle/>
          <a:p>
            <a:r>
              <a:rPr lang="es-ES" i="1" dirty="0" smtClean="0"/>
              <a:t>V</a:t>
            </a:r>
            <a:r>
              <a:rPr lang="es-ES" sz="1400" i="1" dirty="0" smtClean="0"/>
              <a:t>GS(</a:t>
            </a:r>
            <a:r>
              <a:rPr lang="es-ES" sz="1400" i="1" dirty="0" err="1" smtClean="0"/>
              <a:t>max</a:t>
            </a:r>
            <a:r>
              <a:rPr lang="es-ES" sz="1400" i="1" dirty="0" smtClean="0"/>
              <a:t>)</a:t>
            </a:r>
            <a:r>
              <a:rPr lang="es-ES" dirty="0" smtClean="0"/>
              <a:t> y </a:t>
            </a:r>
            <a:r>
              <a:rPr lang="es-ES" i="1" dirty="0" smtClean="0"/>
              <a:t>BV</a:t>
            </a:r>
            <a:r>
              <a:rPr lang="es-ES" sz="1400" i="1" dirty="0" smtClean="0"/>
              <a:t>DSS</a:t>
            </a:r>
            <a:endParaRPr lang="es-ES" sz="1400" i="1" dirty="0"/>
          </a:p>
        </p:txBody>
      </p:sp>
      <p:sp>
        <p:nvSpPr>
          <p:cNvPr id="8" name="7 CuadroTexto"/>
          <p:cNvSpPr txBox="1"/>
          <p:nvPr/>
        </p:nvSpPr>
        <p:spPr>
          <a:xfrm>
            <a:off x="899592" y="1857598"/>
            <a:ext cx="7894855" cy="923330"/>
          </a:xfrm>
          <a:prstGeom prst="rect">
            <a:avLst/>
          </a:prstGeom>
          <a:noFill/>
        </p:spPr>
        <p:txBody>
          <a:bodyPr wrap="square" rtlCol="0">
            <a:spAutoFit/>
          </a:bodyPr>
          <a:lstStyle/>
          <a:p>
            <a:pPr algn="just">
              <a:buFont typeface="Wingdings" pitchFamily="2" charset="2"/>
              <a:buChar char="Ø"/>
            </a:pPr>
            <a:r>
              <a:rPr lang="es-ES" dirty="0" smtClean="0"/>
              <a:t>La máxima tensión permitida </a:t>
            </a:r>
            <a:r>
              <a:rPr lang="es-ES" i="1" dirty="0" smtClean="0"/>
              <a:t>V</a:t>
            </a:r>
            <a:r>
              <a:rPr lang="es-ES" sz="1400" i="1" dirty="0" smtClean="0"/>
              <a:t>GS(</a:t>
            </a:r>
            <a:r>
              <a:rPr lang="es-ES" sz="1400" i="1" dirty="0" err="1" smtClean="0"/>
              <a:t>max</a:t>
            </a:r>
            <a:r>
              <a:rPr lang="es-ES" sz="1400" i="1" dirty="0" smtClean="0"/>
              <a:t>)</a:t>
            </a:r>
            <a:r>
              <a:rPr lang="es-ES" dirty="0" smtClean="0"/>
              <a:t> esta determinada por requerimiento de que no se debe romper el oxido de la compuerta por grandes campos eléctricos.</a:t>
            </a:r>
            <a:endParaRPr lang="es-ES" dirty="0"/>
          </a:p>
        </p:txBody>
      </p:sp>
      <p:sp>
        <p:nvSpPr>
          <p:cNvPr id="9" name="8 CuadroTexto"/>
          <p:cNvSpPr txBox="1"/>
          <p:nvPr/>
        </p:nvSpPr>
        <p:spPr>
          <a:xfrm>
            <a:off x="997625" y="6093296"/>
            <a:ext cx="7894855" cy="646331"/>
          </a:xfrm>
          <a:prstGeom prst="rect">
            <a:avLst/>
          </a:prstGeom>
          <a:noFill/>
        </p:spPr>
        <p:txBody>
          <a:bodyPr wrap="square" rtlCol="0">
            <a:spAutoFit/>
          </a:bodyPr>
          <a:lstStyle/>
          <a:p>
            <a:pPr algn="just"/>
            <a:r>
              <a:rPr lang="es-ES" dirty="0" smtClean="0"/>
              <a:t>Las especificaciones normales de </a:t>
            </a:r>
            <a:r>
              <a:rPr lang="es-ES" i="1" dirty="0" smtClean="0"/>
              <a:t>V</a:t>
            </a:r>
            <a:r>
              <a:rPr lang="es-ES" sz="1400" i="1" dirty="0" smtClean="0"/>
              <a:t>GS(</a:t>
            </a:r>
            <a:r>
              <a:rPr lang="es-ES" sz="1400" i="1" dirty="0" err="1" smtClean="0"/>
              <a:t>max</a:t>
            </a:r>
            <a:r>
              <a:rPr lang="es-ES" sz="1400" i="1" dirty="0" smtClean="0"/>
              <a:t>) </a:t>
            </a:r>
            <a:r>
              <a:rPr lang="es-ES" dirty="0" smtClean="0"/>
              <a:t>son de 20 a 30V aproximadamente.</a:t>
            </a:r>
            <a:endParaRPr lang="es-ES" dirty="0"/>
          </a:p>
        </p:txBody>
      </p:sp>
      <p:sp>
        <p:nvSpPr>
          <p:cNvPr id="97" name="96 CuadroTexto"/>
          <p:cNvSpPr txBox="1"/>
          <p:nvPr/>
        </p:nvSpPr>
        <p:spPr>
          <a:xfrm>
            <a:off x="899592" y="2708920"/>
            <a:ext cx="7894855" cy="923330"/>
          </a:xfrm>
          <a:prstGeom prst="rect">
            <a:avLst/>
          </a:prstGeom>
          <a:noFill/>
        </p:spPr>
        <p:txBody>
          <a:bodyPr wrap="square" rtlCol="0">
            <a:spAutoFit/>
          </a:bodyPr>
          <a:lstStyle/>
          <a:p>
            <a:pPr algn="just">
              <a:buFont typeface="Wingdings" pitchFamily="2" charset="2"/>
              <a:buChar char="Ø"/>
            </a:pPr>
            <a:r>
              <a:rPr lang="es-ES" dirty="0" smtClean="0"/>
              <a:t>Incluso una carga estática que se ponga en contacto inadvertidamente sobre el oxido de la compuerta debido a un descuido en el manejo basta para romper el oxido. </a:t>
            </a:r>
            <a:endParaRPr lang="es-ES" dirty="0"/>
          </a:p>
        </p:txBody>
      </p:sp>
      <p:grpSp>
        <p:nvGrpSpPr>
          <p:cNvPr id="98" name="Group 8"/>
          <p:cNvGrpSpPr>
            <a:grpSpLocks/>
          </p:cNvGrpSpPr>
          <p:nvPr/>
        </p:nvGrpSpPr>
        <p:grpSpPr bwMode="auto">
          <a:xfrm>
            <a:off x="5300942" y="4077072"/>
            <a:ext cx="1287283" cy="1384821"/>
            <a:chOff x="571" y="3041"/>
            <a:chExt cx="971" cy="1056"/>
          </a:xfrm>
        </p:grpSpPr>
        <p:grpSp>
          <p:nvGrpSpPr>
            <p:cNvPr id="99" name="Group 9"/>
            <p:cNvGrpSpPr>
              <a:grpSpLocks/>
            </p:cNvGrpSpPr>
            <p:nvPr/>
          </p:nvGrpSpPr>
          <p:grpSpPr bwMode="auto">
            <a:xfrm>
              <a:off x="571" y="3041"/>
              <a:ext cx="971" cy="1056"/>
              <a:chOff x="3462" y="2677"/>
              <a:chExt cx="971" cy="1056"/>
            </a:xfrm>
          </p:grpSpPr>
          <p:sp>
            <p:nvSpPr>
              <p:cNvPr id="101" name="Line 10"/>
              <p:cNvSpPr>
                <a:spLocks noChangeShapeType="1"/>
              </p:cNvSpPr>
              <p:nvPr/>
            </p:nvSpPr>
            <p:spPr bwMode="auto">
              <a:xfrm rot="-5400000">
                <a:off x="4055" y="3116"/>
                <a:ext cx="0" cy="246"/>
              </a:xfrm>
              <a:prstGeom prst="line">
                <a:avLst/>
              </a:prstGeom>
              <a:noFill/>
              <a:ln w="38100">
                <a:solidFill>
                  <a:schemeClr val="tx1"/>
                </a:solidFill>
                <a:round/>
                <a:headEnd type="triangle" w="med" len="med"/>
                <a:tailEnd/>
              </a:ln>
            </p:spPr>
            <p:txBody>
              <a:bodyPr wrap="none" anchor="ctr"/>
              <a:lstStyle/>
              <a:p>
                <a:endParaRPr lang="es-ES"/>
              </a:p>
            </p:txBody>
          </p:sp>
          <p:sp>
            <p:nvSpPr>
              <p:cNvPr id="102" name="Text Box 11"/>
              <p:cNvSpPr txBox="1">
                <a:spLocks noChangeArrowheads="1"/>
              </p:cNvSpPr>
              <p:nvPr/>
            </p:nvSpPr>
            <p:spPr bwMode="auto">
              <a:xfrm>
                <a:off x="3462" y="3171"/>
                <a:ext cx="265" cy="288"/>
              </a:xfrm>
              <a:prstGeom prst="rect">
                <a:avLst/>
              </a:prstGeom>
              <a:noFill/>
              <a:ln w="12700">
                <a:noFill/>
                <a:miter lim="800000"/>
                <a:headEnd/>
                <a:tailEnd/>
              </a:ln>
            </p:spPr>
            <p:txBody>
              <a:bodyPr wrap="none">
                <a:spAutoFit/>
              </a:bodyPr>
              <a:lstStyle/>
              <a:p>
                <a:pPr eaLnBrk="0" hangingPunct="0"/>
                <a:r>
                  <a:rPr lang="es-ES_tradnl" sz="2400" dirty="0">
                    <a:solidFill>
                      <a:srgbClr val="A50021"/>
                    </a:solidFill>
                  </a:rPr>
                  <a:t>G</a:t>
                </a:r>
              </a:p>
            </p:txBody>
          </p:sp>
          <p:sp>
            <p:nvSpPr>
              <p:cNvPr id="103" name="Text Box 12"/>
              <p:cNvSpPr txBox="1">
                <a:spLocks noChangeArrowheads="1"/>
              </p:cNvSpPr>
              <p:nvPr/>
            </p:nvSpPr>
            <p:spPr bwMode="auto">
              <a:xfrm>
                <a:off x="4163" y="2677"/>
                <a:ext cx="255"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D</a:t>
                </a:r>
              </a:p>
            </p:txBody>
          </p:sp>
          <p:sp>
            <p:nvSpPr>
              <p:cNvPr id="104" name="Text Box 13"/>
              <p:cNvSpPr txBox="1">
                <a:spLocks noChangeArrowheads="1"/>
              </p:cNvSpPr>
              <p:nvPr/>
            </p:nvSpPr>
            <p:spPr bwMode="auto">
              <a:xfrm>
                <a:off x="4189" y="3445"/>
                <a:ext cx="244"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S</a:t>
                </a:r>
              </a:p>
            </p:txBody>
          </p:sp>
          <p:grpSp>
            <p:nvGrpSpPr>
              <p:cNvPr id="105" name="Group 14"/>
              <p:cNvGrpSpPr>
                <a:grpSpLocks/>
              </p:cNvGrpSpPr>
              <p:nvPr/>
            </p:nvGrpSpPr>
            <p:grpSpPr bwMode="auto">
              <a:xfrm>
                <a:off x="3921" y="3330"/>
                <a:ext cx="256" cy="362"/>
                <a:chOff x="3792" y="3330"/>
                <a:chExt cx="256" cy="362"/>
              </a:xfrm>
            </p:grpSpPr>
            <p:sp>
              <p:nvSpPr>
                <p:cNvPr id="111" name="Freeform 15"/>
                <p:cNvSpPr>
                  <a:spLocks/>
                </p:cNvSpPr>
                <p:nvPr/>
              </p:nvSpPr>
              <p:spPr bwMode="auto">
                <a:xfrm flipV="1">
                  <a:off x="3804" y="3396"/>
                  <a:ext cx="244" cy="296"/>
                </a:xfrm>
                <a:custGeom>
                  <a:avLst/>
                  <a:gdLst>
                    <a:gd name="T0" fmla="*/ 0 w 244"/>
                    <a:gd name="T1" fmla="*/ 296 h 296"/>
                    <a:gd name="T2" fmla="*/ 244 w 244"/>
                    <a:gd name="T3" fmla="*/ 296 h 296"/>
                    <a:gd name="T4" fmla="*/ 244 w 244"/>
                    <a:gd name="T5" fmla="*/ 0 h 296"/>
                    <a:gd name="T6" fmla="*/ 0 60000 65536"/>
                    <a:gd name="T7" fmla="*/ 0 60000 65536"/>
                    <a:gd name="T8" fmla="*/ 0 60000 65536"/>
                    <a:gd name="T9" fmla="*/ 0 w 244"/>
                    <a:gd name="T10" fmla="*/ 0 h 296"/>
                    <a:gd name="T11" fmla="*/ 244 w 244"/>
                    <a:gd name="T12" fmla="*/ 296 h 296"/>
                  </a:gdLst>
                  <a:ahLst/>
                  <a:cxnLst>
                    <a:cxn ang="T6">
                      <a:pos x="T0" y="T1"/>
                    </a:cxn>
                    <a:cxn ang="T7">
                      <a:pos x="T2" y="T3"/>
                    </a:cxn>
                    <a:cxn ang="T8">
                      <a:pos x="T4" y="T5"/>
                    </a:cxn>
                  </a:cxnLst>
                  <a:rect l="T9" t="T10" r="T11" b="T12"/>
                  <a:pathLst>
                    <a:path w="244" h="296">
                      <a:moveTo>
                        <a:pt x="0" y="296"/>
                      </a:moveTo>
                      <a:lnTo>
                        <a:pt x="244" y="296"/>
                      </a:lnTo>
                      <a:lnTo>
                        <a:pt x="244" y="0"/>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112" name="Line 16"/>
                <p:cNvSpPr>
                  <a:spLocks noChangeShapeType="1"/>
                </p:cNvSpPr>
                <p:nvPr/>
              </p:nvSpPr>
              <p:spPr bwMode="auto">
                <a:xfrm>
                  <a:off x="3792" y="3330"/>
                  <a:ext cx="0" cy="156"/>
                </a:xfrm>
                <a:prstGeom prst="line">
                  <a:avLst/>
                </a:prstGeom>
                <a:noFill/>
                <a:ln w="38100">
                  <a:solidFill>
                    <a:schemeClr val="tx1"/>
                  </a:solidFill>
                  <a:round/>
                  <a:headEnd/>
                  <a:tailEnd/>
                </a:ln>
              </p:spPr>
              <p:txBody>
                <a:bodyPr wrap="none" anchor="ctr"/>
                <a:lstStyle/>
                <a:p>
                  <a:endParaRPr lang="es-ES"/>
                </a:p>
              </p:txBody>
            </p:sp>
          </p:grpSp>
          <p:grpSp>
            <p:nvGrpSpPr>
              <p:cNvPr id="106" name="Group 17"/>
              <p:cNvGrpSpPr>
                <a:grpSpLocks/>
              </p:cNvGrpSpPr>
              <p:nvPr/>
            </p:nvGrpSpPr>
            <p:grpSpPr bwMode="auto">
              <a:xfrm flipV="1">
                <a:off x="3921" y="2814"/>
                <a:ext cx="256" cy="362"/>
                <a:chOff x="3792" y="3330"/>
                <a:chExt cx="256" cy="362"/>
              </a:xfrm>
            </p:grpSpPr>
            <p:sp>
              <p:nvSpPr>
                <p:cNvPr id="109" name="Freeform 18"/>
                <p:cNvSpPr>
                  <a:spLocks/>
                </p:cNvSpPr>
                <p:nvPr/>
              </p:nvSpPr>
              <p:spPr bwMode="auto">
                <a:xfrm flipV="1">
                  <a:off x="3804" y="3396"/>
                  <a:ext cx="244" cy="296"/>
                </a:xfrm>
                <a:custGeom>
                  <a:avLst/>
                  <a:gdLst>
                    <a:gd name="T0" fmla="*/ 0 w 244"/>
                    <a:gd name="T1" fmla="*/ 296 h 296"/>
                    <a:gd name="T2" fmla="*/ 244 w 244"/>
                    <a:gd name="T3" fmla="*/ 296 h 296"/>
                    <a:gd name="T4" fmla="*/ 244 w 244"/>
                    <a:gd name="T5" fmla="*/ 0 h 296"/>
                    <a:gd name="T6" fmla="*/ 0 60000 65536"/>
                    <a:gd name="T7" fmla="*/ 0 60000 65536"/>
                    <a:gd name="T8" fmla="*/ 0 60000 65536"/>
                    <a:gd name="T9" fmla="*/ 0 w 244"/>
                    <a:gd name="T10" fmla="*/ 0 h 296"/>
                    <a:gd name="T11" fmla="*/ 244 w 244"/>
                    <a:gd name="T12" fmla="*/ 296 h 296"/>
                  </a:gdLst>
                  <a:ahLst/>
                  <a:cxnLst>
                    <a:cxn ang="T6">
                      <a:pos x="T0" y="T1"/>
                    </a:cxn>
                    <a:cxn ang="T7">
                      <a:pos x="T2" y="T3"/>
                    </a:cxn>
                    <a:cxn ang="T8">
                      <a:pos x="T4" y="T5"/>
                    </a:cxn>
                  </a:cxnLst>
                  <a:rect l="T9" t="T10" r="T11" b="T12"/>
                  <a:pathLst>
                    <a:path w="244" h="296">
                      <a:moveTo>
                        <a:pt x="0" y="296"/>
                      </a:moveTo>
                      <a:lnTo>
                        <a:pt x="244" y="296"/>
                      </a:lnTo>
                      <a:lnTo>
                        <a:pt x="244" y="0"/>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110" name="Line 19"/>
                <p:cNvSpPr>
                  <a:spLocks noChangeShapeType="1"/>
                </p:cNvSpPr>
                <p:nvPr/>
              </p:nvSpPr>
              <p:spPr bwMode="auto">
                <a:xfrm>
                  <a:off x="3792" y="3330"/>
                  <a:ext cx="0" cy="156"/>
                </a:xfrm>
                <a:prstGeom prst="line">
                  <a:avLst/>
                </a:prstGeom>
                <a:noFill/>
                <a:ln w="38100">
                  <a:solidFill>
                    <a:schemeClr val="tx1"/>
                  </a:solidFill>
                  <a:round/>
                  <a:headEnd/>
                  <a:tailEnd/>
                </a:ln>
              </p:spPr>
              <p:txBody>
                <a:bodyPr wrap="none" anchor="ctr"/>
                <a:lstStyle/>
                <a:p>
                  <a:endParaRPr lang="es-ES"/>
                </a:p>
              </p:txBody>
            </p:sp>
          </p:grpSp>
          <p:sp>
            <p:nvSpPr>
              <p:cNvPr id="107" name="Line 20"/>
              <p:cNvSpPr>
                <a:spLocks noChangeShapeType="1"/>
              </p:cNvSpPr>
              <p:nvPr/>
            </p:nvSpPr>
            <p:spPr bwMode="auto">
              <a:xfrm>
                <a:off x="3918" y="3198"/>
                <a:ext cx="0" cy="96"/>
              </a:xfrm>
              <a:prstGeom prst="line">
                <a:avLst/>
              </a:prstGeom>
              <a:noFill/>
              <a:ln w="38100">
                <a:solidFill>
                  <a:schemeClr val="tx1"/>
                </a:solidFill>
                <a:round/>
                <a:headEnd/>
                <a:tailEnd/>
              </a:ln>
            </p:spPr>
            <p:txBody>
              <a:bodyPr wrap="none" anchor="ctr"/>
              <a:lstStyle/>
              <a:p>
                <a:endParaRPr lang="es-ES"/>
              </a:p>
            </p:txBody>
          </p:sp>
          <p:sp>
            <p:nvSpPr>
              <p:cNvPr id="108" name="Freeform 21"/>
              <p:cNvSpPr>
                <a:spLocks/>
              </p:cNvSpPr>
              <p:nvPr/>
            </p:nvSpPr>
            <p:spPr bwMode="auto">
              <a:xfrm>
                <a:off x="3468" y="3018"/>
                <a:ext cx="372" cy="456"/>
              </a:xfrm>
              <a:custGeom>
                <a:avLst/>
                <a:gdLst>
                  <a:gd name="T0" fmla="*/ 372 w 372"/>
                  <a:gd name="T1" fmla="*/ 0 h 456"/>
                  <a:gd name="T2" fmla="*/ 372 w 372"/>
                  <a:gd name="T3" fmla="*/ 456 h 456"/>
                  <a:gd name="T4" fmla="*/ 0 w 372"/>
                  <a:gd name="T5" fmla="*/ 456 h 456"/>
                  <a:gd name="T6" fmla="*/ 0 60000 65536"/>
                  <a:gd name="T7" fmla="*/ 0 60000 65536"/>
                  <a:gd name="T8" fmla="*/ 0 60000 65536"/>
                  <a:gd name="T9" fmla="*/ 0 w 372"/>
                  <a:gd name="T10" fmla="*/ 0 h 456"/>
                  <a:gd name="T11" fmla="*/ 372 w 372"/>
                  <a:gd name="T12" fmla="*/ 456 h 456"/>
                </a:gdLst>
                <a:ahLst/>
                <a:cxnLst>
                  <a:cxn ang="T6">
                    <a:pos x="T0" y="T1"/>
                  </a:cxn>
                  <a:cxn ang="T7">
                    <a:pos x="T2" y="T3"/>
                  </a:cxn>
                  <a:cxn ang="T8">
                    <a:pos x="T4" y="T5"/>
                  </a:cxn>
                </a:cxnLst>
                <a:rect l="T9" t="T10" r="T11" b="T12"/>
                <a:pathLst>
                  <a:path w="372" h="456">
                    <a:moveTo>
                      <a:pt x="372" y="0"/>
                    </a:moveTo>
                    <a:lnTo>
                      <a:pt x="372" y="456"/>
                    </a:lnTo>
                    <a:lnTo>
                      <a:pt x="0" y="456"/>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grpSp>
        <p:sp>
          <p:nvSpPr>
            <p:cNvPr id="100" name="Line 22"/>
            <p:cNvSpPr>
              <a:spLocks noChangeShapeType="1"/>
            </p:cNvSpPr>
            <p:nvPr/>
          </p:nvSpPr>
          <p:spPr bwMode="auto">
            <a:xfrm flipV="1">
              <a:off x="1285" y="3596"/>
              <a:ext cx="0" cy="172"/>
            </a:xfrm>
            <a:prstGeom prst="line">
              <a:avLst/>
            </a:prstGeom>
            <a:noFill/>
            <a:ln w="38100">
              <a:solidFill>
                <a:schemeClr val="tx1"/>
              </a:solidFill>
              <a:round/>
              <a:headEnd/>
              <a:tailEnd/>
            </a:ln>
          </p:spPr>
          <p:txBody>
            <a:bodyPr wrap="none" anchor="ctr"/>
            <a:lstStyle/>
            <a:p>
              <a:endParaRPr lang="es-ES"/>
            </a:p>
          </p:txBody>
        </p:sp>
      </p:grpSp>
      <p:grpSp>
        <p:nvGrpSpPr>
          <p:cNvPr id="113" name="Group 23"/>
          <p:cNvGrpSpPr>
            <a:grpSpLocks/>
          </p:cNvGrpSpPr>
          <p:nvPr/>
        </p:nvGrpSpPr>
        <p:grpSpPr bwMode="auto">
          <a:xfrm>
            <a:off x="1187624" y="3738835"/>
            <a:ext cx="3027809" cy="2138437"/>
            <a:chOff x="386" y="585"/>
            <a:chExt cx="2391" cy="1846"/>
          </a:xfrm>
        </p:grpSpPr>
        <p:sp>
          <p:nvSpPr>
            <p:cNvPr id="114" name="Text Box 24"/>
            <p:cNvSpPr txBox="1">
              <a:spLocks noChangeArrowheads="1"/>
            </p:cNvSpPr>
            <p:nvPr/>
          </p:nvSpPr>
          <p:spPr bwMode="auto">
            <a:xfrm>
              <a:off x="2478" y="815"/>
              <a:ext cx="278" cy="327"/>
            </a:xfrm>
            <a:prstGeom prst="rect">
              <a:avLst/>
            </a:prstGeom>
            <a:noFill/>
            <a:ln w="12700">
              <a:noFill/>
              <a:miter lim="800000"/>
              <a:headEnd/>
              <a:tailEnd/>
            </a:ln>
          </p:spPr>
          <p:txBody>
            <a:bodyPr wrap="none">
              <a:spAutoFit/>
            </a:bodyPr>
            <a:lstStyle/>
            <a:p>
              <a:pPr eaLnBrk="0" hangingPunct="0"/>
              <a:r>
                <a:rPr lang="es-ES_tradnl" sz="2800" dirty="0">
                  <a:solidFill>
                    <a:srgbClr val="A50021"/>
                  </a:solidFill>
                </a:rPr>
                <a:t>D</a:t>
              </a:r>
            </a:p>
          </p:txBody>
        </p:sp>
        <p:sp>
          <p:nvSpPr>
            <p:cNvPr id="115" name="Text Box 25"/>
            <p:cNvSpPr txBox="1">
              <a:spLocks noChangeArrowheads="1"/>
            </p:cNvSpPr>
            <p:nvPr/>
          </p:nvSpPr>
          <p:spPr bwMode="auto">
            <a:xfrm>
              <a:off x="824" y="815"/>
              <a:ext cx="187" cy="452"/>
            </a:xfrm>
            <a:prstGeom prst="rect">
              <a:avLst/>
            </a:prstGeom>
            <a:noFill/>
            <a:ln w="12700">
              <a:noFill/>
              <a:miter lim="800000"/>
              <a:headEnd/>
              <a:tailEnd/>
            </a:ln>
          </p:spPr>
          <p:txBody>
            <a:bodyPr wrap="square">
              <a:spAutoFit/>
            </a:bodyPr>
            <a:lstStyle/>
            <a:p>
              <a:pPr eaLnBrk="0" hangingPunct="0"/>
              <a:r>
                <a:rPr lang="es-ES_tradnl" sz="2800" dirty="0">
                  <a:solidFill>
                    <a:srgbClr val="A50021"/>
                  </a:solidFill>
                </a:rPr>
                <a:t>S</a:t>
              </a:r>
              <a:endParaRPr lang="es-ES_tradnl" sz="2800" dirty="0"/>
            </a:p>
          </p:txBody>
        </p:sp>
        <p:sp>
          <p:nvSpPr>
            <p:cNvPr id="116" name="Text Box 26"/>
            <p:cNvSpPr txBox="1">
              <a:spLocks noChangeArrowheads="1"/>
            </p:cNvSpPr>
            <p:nvPr/>
          </p:nvSpPr>
          <p:spPr bwMode="auto">
            <a:xfrm>
              <a:off x="1792" y="815"/>
              <a:ext cx="186" cy="452"/>
            </a:xfrm>
            <a:prstGeom prst="rect">
              <a:avLst/>
            </a:prstGeom>
            <a:noFill/>
            <a:ln w="12700">
              <a:noFill/>
              <a:miter lim="800000"/>
              <a:headEnd/>
              <a:tailEnd/>
            </a:ln>
          </p:spPr>
          <p:txBody>
            <a:bodyPr wrap="square">
              <a:spAutoFit/>
            </a:bodyPr>
            <a:lstStyle/>
            <a:p>
              <a:pPr eaLnBrk="0" hangingPunct="0"/>
              <a:r>
                <a:rPr lang="es-ES_tradnl" sz="2800" dirty="0">
                  <a:solidFill>
                    <a:srgbClr val="A50021"/>
                  </a:solidFill>
                </a:rPr>
                <a:t>G</a:t>
              </a:r>
              <a:endParaRPr lang="es-ES_tradnl" sz="2800" dirty="0"/>
            </a:p>
          </p:txBody>
        </p:sp>
        <p:sp>
          <p:nvSpPr>
            <p:cNvPr id="117" name="Rectangle 27"/>
            <p:cNvSpPr>
              <a:spLocks noChangeArrowheads="1"/>
            </p:cNvSpPr>
            <p:nvPr/>
          </p:nvSpPr>
          <p:spPr bwMode="auto">
            <a:xfrm>
              <a:off x="698" y="1419"/>
              <a:ext cx="2052" cy="536"/>
            </a:xfrm>
            <a:prstGeom prst="rect">
              <a:avLst/>
            </a:prstGeom>
            <a:solidFill>
              <a:srgbClr val="FFCC00"/>
            </a:solidFill>
            <a:ln w="12700">
              <a:solidFill>
                <a:schemeClr val="tx1"/>
              </a:solidFill>
              <a:miter lim="800000"/>
              <a:headEnd/>
              <a:tailEnd/>
            </a:ln>
          </p:spPr>
          <p:txBody>
            <a:bodyPr wrap="none" anchor="ctr"/>
            <a:lstStyle/>
            <a:p>
              <a:endParaRPr lang="es-ES"/>
            </a:p>
          </p:txBody>
        </p:sp>
        <p:sp>
          <p:nvSpPr>
            <p:cNvPr id="118" name="Text Box 28"/>
            <p:cNvSpPr txBox="1">
              <a:spLocks noChangeArrowheads="1"/>
            </p:cNvSpPr>
            <p:nvPr/>
          </p:nvSpPr>
          <p:spPr bwMode="auto">
            <a:xfrm>
              <a:off x="2347" y="1971"/>
              <a:ext cx="191" cy="288"/>
            </a:xfrm>
            <a:prstGeom prst="rect">
              <a:avLst/>
            </a:prstGeom>
            <a:noFill/>
            <a:ln w="12700">
              <a:noFill/>
              <a:miter lim="800000"/>
              <a:headEnd/>
              <a:tailEnd/>
            </a:ln>
          </p:spPr>
          <p:txBody>
            <a:bodyPr wrap="none">
              <a:spAutoFit/>
            </a:bodyPr>
            <a:lstStyle/>
            <a:p>
              <a:pPr eaLnBrk="0" hangingPunct="0"/>
              <a:r>
                <a:rPr lang="es-ES_tradnl" sz="2400" baseline="30000">
                  <a:solidFill>
                    <a:schemeClr val="bg1"/>
                  </a:solidFill>
                </a:rPr>
                <a:t>+</a:t>
              </a:r>
              <a:endParaRPr lang="es-ES_tradnl" sz="2400">
                <a:solidFill>
                  <a:schemeClr val="bg1"/>
                </a:solidFill>
              </a:endParaRPr>
            </a:p>
          </p:txBody>
        </p:sp>
        <p:sp>
          <p:nvSpPr>
            <p:cNvPr id="119" name="Text Box 29"/>
            <p:cNvSpPr txBox="1">
              <a:spLocks noChangeArrowheads="1"/>
            </p:cNvSpPr>
            <p:nvPr/>
          </p:nvSpPr>
          <p:spPr bwMode="auto">
            <a:xfrm>
              <a:off x="823" y="1621"/>
              <a:ext cx="287" cy="288"/>
            </a:xfrm>
            <a:prstGeom prst="rect">
              <a:avLst/>
            </a:prstGeom>
            <a:noFill/>
            <a:ln w="12700">
              <a:noFill/>
              <a:miter lim="800000"/>
              <a:headEnd/>
              <a:tailEnd/>
            </a:ln>
          </p:spPr>
          <p:txBody>
            <a:bodyPr wrap="none">
              <a:spAutoFit/>
            </a:bodyPr>
            <a:lstStyle/>
            <a:p>
              <a:pPr eaLnBrk="0" hangingPunct="0"/>
              <a:r>
                <a:rPr lang="es-ES_tradnl" sz="2400">
                  <a:solidFill>
                    <a:schemeClr val="tx2"/>
                  </a:solidFill>
                </a:rPr>
                <a:t>P</a:t>
              </a:r>
              <a:r>
                <a:rPr lang="es-ES_tradnl" sz="2400" baseline="30000">
                  <a:solidFill>
                    <a:schemeClr val="tx2"/>
                  </a:solidFill>
                </a:rPr>
                <a:t>-</a:t>
              </a:r>
              <a:endParaRPr lang="es-ES_tradnl" sz="2400">
                <a:solidFill>
                  <a:schemeClr val="tx2"/>
                </a:solidFill>
              </a:endParaRPr>
            </a:p>
          </p:txBody>
        </p:sp>
        <p:sp>
          <p:nvSpPr>
            <p:cNvPr id="120" name="Rectangle 30"/>
            <p:cNvSpPr>
              <a:spLocks noChangeArrowheads="1"/>
            </p:cNvSpPr>
            <p:nvPr/>
          </p:nvSpPr>
          <p:spPr bwMode="auto">
            <a:xfrm>
              <a:off x="842" y="1168"/>
              <a:ext cx="464" cy="96"/>
            </a:xfrm>
            <a:prstGeom prst="rect">
              <a:avLst/>
            </a:prstGeom>
            <a:solidFill>
              <a:schemeClr val="tx1"/>
            </a:solidFill>
            <a:ln w="12700">
              <a:solidFill>
                <a:schemeClr val="tx1"/>
              </a:solidFill>
              <a:miter lim="800000"/>
              <a:headEnd/>
              <a:tailEnd/>
            </a:ln>
          </p:spPr>
          <p:txBody>
            <a:bodyPr wrap="none" anchor="ctr"/>
            <a:lstStyle/>
            <a:p>
              <a:endParaRPr lang="es-ES"/>
            </a:p>
          </p:txBody>
        </p:sp>
        <p:sp>
          <p:nvSpPr>
            <p:cNvPr id="121" name="Rectangle 31"/>
            <p:cNvSpPr>
              <a:spLocks noChangeArrowheads="1"/>
            </p:cNvSpPr>
            <p:nvPr/>
          </p:nvSpPr>
          <p:spPr bwMode="auto">
            <a:xfrm>
              <a:off x="686" y="1969"/>
              <a:ext cx="2075" cy="139"/>
            </a:xfrm>
            <a:prstGeom prst="rect">
              <a:avLst/>
            </a:prstGeom>
            <a:solidFill>
              <a:schemeClr val="tx1"/>
            </a:solidFill>
            <a:ln w="12700">
              <a:solidFill>
                <a:schemeClr val="tx1"/>
              </a:solidFill>
              <a:miter lim="800000"/>
              <a:headEnd/>
              <a:tailEnd/>
            </a:ln>
          </p:spPr>
          <p:txBody>
            <a:bodyPr wrap="none" anchor="ctr"/>
            <a:lstStyle/>
            <a:p>
              <a:endParaRPr lang="es-ES"/>
            </a:p>
          </p:txBody>
        </p:sp>
        <p:sp>
          <p:nvSpPr>
            <p:cNvPr id="122" name="Line 32"/>
            <p:cNvSpPr>
              <a:spLocks noChangeShapeType="1"/>
            </p:cNvSpPr>
            <p:nvPr/>
          </p:nvSpPr>
          <p:spPr bwMode="auto">
            <a:xfrm flipV="1">
              <a:off x="1080" y="888"/>
              <a:ext cx="0" cy="304"/>
            </a:xfrm>
            <a:prstGeom prst="line">
              <a:avLst/>
            </a:prstGeom>
            <a:noFill/>
            <a:ln w="57150">
              <a:solidFill>
                <a:schemeClr val="tx1"/>
              </a:solidFill>
              <a:round/>
              <a:headEnd/>
              <a:tailEnd/>
            </a:ln>
          </p:spPr>
          <p:txBody>
            <a:bodyPr wrap="none" anchor="ctr"/>
            <a:lstStyle/>
            <a:p>
              <a:endParaRPr lang="es-ES"/>
            </a:p>
          </p:txBody>
        </p:sp>
        <p:sp>
          <p:nvSpPr>
            <p:cNvPr id="123" name="Line 33"/>
            <p:cNvSpPr>
              <a:spLocks noChangeShapeType="1"/>
            </p:cNvSpPr>
            <p:nvPr/>
          </p:nvSpPr>
          <p:spPr bwMode="auto">
            <a:xfrm flipV="1">
              <a:off x="2479" y="885"/>
              <a:ext cx="0" cy="304"/>
            </a:xfrm>
            <a:prstGeom prst="line">
              <a:avLst/>
            </a:prstGeom>
            <a:noFill/>
            <a:ln w="57150">
              <a:solidFill>
                <a:schemeClr val="tx1"/>
              </a:solidFill>
              <a:round/>
              <a:headEnd/>
              <a:tailEnd/>
            </a:ln>
          </p:spPr>
          <p:txBody>
            <a:bodyPr wrap="none" anchor="ctr"/>
            <a:lstStyle/>
            <a:p>
              <a:endParaRPr lang="es-ES"/>
            </a:p>
          </p:txBody>
        </p:sp>
        <p:sp>
          <p:nvSpPr>
            <p:cNvPr id="124" name="Text Box 34"/>
            <p:cNvSpPr txBox="1">
              <a:spLocks noChangeArrowheads="1"/>
            </p:cNvSpPr>
            <p:nvPr/>
          </p:nvSpPr>
          <p:spPr bwMode="auto">
            <a:xfrm>
              <a:off x="1826" y="2181"/>
              <a:ext cx="863" cy="250"/>
            </a:xfrm>
            <a:prstGeom prst="rect">
              <a:avLst/>
            </a:prstGeom>
            <a:noFill/>
            <a:ln w="12700">
              <a:noFill/>
              <a:miter lim="800000"/>
              <a:headEnd/>
              <a:tailEnd/>
            </a:ln>
          </p:spPr>
          <p:txBody>
            <a:bodyPr wrap="none">
              <a:spAutoFit/>
            </a:bodyPr>
            <a:lstStyle/>
            <a:p>
              <a:pPr eaLnBrk="0" hangingPunct="0"/>
              <a:r>
                <a:rPr lang="es-ES_tradnl" sz="2000"/>
                <a:t>Substrato</a:t>
              </a:r>
            </a:p>
          </p:txBody>
        </p:sp>
        <p:sp>
          <p:nvSpPr>
            <p:cNvPr id="125" name="Freeform 35"/>
            <p:cNvSpPr>
              <a:spLocks/>
            </p:cNvSpPr>
            <p:nvPr/>
          </p:nvSpPr>
          <p:spPr bwMode="auto">
            <a:xfrm>
              <a:off x="2289" y="1420"/>
              <a:ext cx="399" cy="219"/>
            </a:xfrm>
            <a:custGeom>
              <a:avLst/>
              <a:gdLst>
                <a:gd name="T0" fmla="*/ 0 w 1671"/>
                <a:gd name="T1" fmla="*/ 1 h 543"/>
                <a:gd name="T2" fmla="*/ 0 w 1671"/>
                <a:gd name="T3" fmla="*/ 110 h 543"/>
                <a:gd name="T4" fmla="*/ 2 w 1671"/>
                <a:gd name="T5" fmla="*/ 138 h 543"/>
                <a:gd name="T6" fmla="*/ 7 w 1671"/>
                <a:gd name="T7" fmla="*/ 155 h 543"/>
                <a:gd name="T8" fmla="*/ 13 w 1671"/>
                <a:gd name="T9" fmla="*/ 173 h 543"/>
                <a:gd name="T10" fmla="*/ 22 w 1671"/>
                <a:gd name="T11" fmla="*/ 190 h 543"/>
                <a:gd name="T12" fmla="*/ 29 w 1671"/>
                <a:gd name="T13" fmla="*/ 201 h 543"/>
                <a:gd name="T14" fmla="*/ 42 w 1671"/>
                <a:gd name="T15" fmla="*/ 209 h 543"/>
                <a:gd name="T16" fmla="*/ 57 w 1671"/>
                <a:gd name="T17" fmla="*/ 219 h 543"/>
                <a:gd name="T18" fmla="*/ 73 w 1671"/>
                <a:gd name="T19" fmla="*/ 219 h 543"/>
                <a:gd name="T20" fmla="*/ 338 w 1671"/>
                <a:gd name="T21" fmla="*/ 219 h 543"/>
                <a:gd name="T22" fmla="*/ 352 w 1671"/>
                <a:gd name="T23" fmla="*/ 213 h 543"/>
                <a:gd name="T24" fmla="*/ 365 w 1671"/>
                <a:gd name="T25" fmla="*/ 202 h 543"/>
                <a:gd name="T26" fmla="*/ 381 w 1671"/>
                <a:gd name="T27" fmla="*/ 183 h 543"/>
                <a:gd name="T28" fmla="*/ 393 w 1671"/>
                <a:gd name="T29" fmla="*/ 148 h 543"/>
                <a:gd name="T30" fmla="*/ 397 w 1671"/>
                <a:gd name="T31" fmla="*/ 127 h 543"/>
                <a:gd name="T32" fmla="*/ 398 w 1671"/>
                <a:gd name="T33" fmla="*/ 96 h 543"/>
                <a:gd name="T34" fmla="*/ 398 w 1671"/>
                <a:gd name="T35" fmla="*/ 65 h 543"/>
                <a:gd name="T36" fmla="*/ 399 w 1671"/>
                <a:gd name="T37" fmla="*/ 18 h 543"/>
                <a:gd name="T38" fmla="*/ 398 w 1671"/>
                <a:gd name="T39" fmla="*/ 0 h 543"/>
                <a:gd name="T40" fmla="*/ 0 w 1671"/>
                <a:gd name="T41" fmla="*/ 1 h 5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71"/>
                <a:gd name="T64" fmla="*/ 0 h 543"/>
                <a:gd name="T65" fmla="*/ 1671 w 1671"/>
                <a:gd name="T66" fmla="*/ 543 h 5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71" h="543">
                  <a:moveTo>
                    <a:pt x="0" y="3"/>
                  </a:moveTo>
                  <a:lnTo>
                    <a:pt x="0" y="273"/>
                  </a:lnTo>
                  <a:lnTo>
                    <a:pt x="9" y="342"/>
                  </a:lnTo>
                  <a:lnTo>
                    <a:pt x="30" y="384"/>
                  </a:lnTo>
                  <a:lnTo>
                    <a:pt x="54" y="429"/>
                  </a:lnTo>
                  <a:lnTo>
                    <a:pt x="93" y="471"/>
                  </a:lnTo>
                  <a:lnTo>
                    <a:pt x="123" y="498"/>
                  </a:lnTo>
                  <a:lnTo>
                    <a:pt x="174" y="519"/>
                  </a:lnTo>
                  <a:lnTo>
                    <a:pt x="237" y="543"/>
                  </a:lnTo>
                  <a:lnTo>
                    <a:pt x="306" y="543"/>
                  </a:lnTo>
                  <a:lnTo>
                    <a:pt x="1416" y="543"/>
                  </a:lnTo>
                  <a:lnTo>
                    <a:pt x="1473" y="528"/>
                  </a:lnTo>
                  <a:lnTo>
                    <a:pt x="1530" y="501"/>
                  </a:lnTo>
                  <a:lnTo>
                    <a:pt x="1596" y="453"/>
                  </a:lnTo>
                  <a:lnTo>
                    <a:pt x="1644" y="366"/>
                  </a:lnTo>
                  <a:lnTo>
                    <a:pt x="1662" y="315"/>
                  </a:lnTo>
                  <a:lnTo>
                    <a:pt x="1668" y="237"/>
                  </a:lnTo>
                  <a:lnTo>
                    <a:pt x="1665" y="162"/>
                  </a:lnTo>
                  <a:lnTo>
                    <a:pt x="1671" y="45"/>
                  </a:lnTo>
                  <a:lnTo>
                    <a:pt x="1668" y="0"/>
                  </a:lnTo>
                  <a:lnTo>
                    <a:pt x="0" y="3"/>
                  </a:lnTo>
                  <a:close/>
                </a:path>
              </a:pathLst>
            </a:custGeom>
            <a:solidFill>
              <a:srgbClr val="3333FF"/>
            </a:solidFill>
            <a:ln w="12700" cap="flat" cmpd="sng">
              <a:noFill/>
              <a:prstDash val="solid"/>
              <a:round/>
              <a:headEnd/>
              <a:tailEnd/>
            </a:ln>
          </p:spPr>
          <p:txBody>
            <a:bodyPr wrap="none" anchor="ctr"/>
            <a:lstStyle/>
            <a:p>
              <a:endParaRPr lang="es-ES"/>
            </a:p>
          </p:txBody>
        </p:sp>
        <p:sp>
          <p:nvSpPr>
            <p:cNvPr id="126" name="Freeform 36"/>
            <p:cNvSpPr>
              <a:spLocks/>
            </p:cNvSpPr>
            <p:nvPr/>
          </p:nvSpPr>
          <p:spPr bwMode="auto">
            <a:xfrm>
              <a:off x="881" y="1415"/>
              <a:ext cx="399" cy="219"/>
            </a:xfrm>
            <a:custGeom>
              <a:avLst/>
              <a:gdLst>
                <a:gd name="T0" fmla="*/ 0 w 1671"/>
                <a:gd name="T1" fmla="*/ 1 h 543"/>
                <a:gd name="T2" fmla="*/ 0 w 1671"/>
                <a:gd name="T3" fmla="*/ 110 h 543"/>
                <a:gd name="T4" fmla="*/ 2 w 1671"/>
                <a:gd name="T5" fmla="*/ 138 h 543"/>
                <a:gd name="T6" fmla="*/ 7 w 1671"/>
                <a:gd name="T7" fmla="*/ 155 h 543"/>
                <a:gd name="T8" fmla="*/ 13 w 1671"/>
                <a:gd name="T9" fmla="*/ 173 h 543"/>
                <a:gd name="T10" fmla="*/ 22 w 1671"/>
                <a:gd name="T11" fmla="*/ 190 h 543"/>
                <a:gd name="T12" fmla="*/ 29 w 1671"/>
                <a:gd name="T13" fmla="*/ 201 h 543"/>
                <a:gd name="T14" fmla="*/ 42 w 1671"/>
                <a:gd name="T15" fmla="*/ 209 h 543"/>
                <a:gd name="T16" fmla="*/ 57 w 1671"/>
                <a:gd name="T17" fmla="*/ 219 h 543"/>
                <a:gd name="T18" fmla="*/ 73 w 1671"/>
                <a:gd name="T19" fmla="*/ 219 h 543"/>
                <a:gd name="T20" fmla="*/ 338 w 1671"/>
                <a:gd name="T21" fmla="*/ 219 h 543"/>
                <a:gd name="T22" fmla="*/ 352 w 1671"/>
                <a:gd name="T23" fmla="*/ 213 h 543"/>
                <a:gd name="T24" fmla="*/ 365 w 1671"/>
                <a:gd name="T25" fmla="*/ 202 h 543"/>
                <a:gd name="T26" fmla="*/ 381 w 1671"/>
                <a:gd name="T27" fmla="*/ 183 h 543"/>
                <a:gd name="T28" fmla="*/ 393 w 1671"/>
                <a:gd name="T29" fmla="*/ 148 h 543"/>
                <a:gd name="T30" fmla="*/ 397 w 1671"/>
                <a:gd name="T31" fmla="*/ 127 h 543"/>
                <a:gd name="T32" fmla="*/ 398 w 1671"/>
                <a:gd name="T33" fmla="*/ 96 h 543"/>
                <a:gd name="T34" fmla="*/ 398 w 1671"/>
                <a:gd name="T35" fmla="*/ 65 h 543"/>
                <a:gd name="T36" fmla="*/ 399 w 1671"/>
                <a:gd name="T37" fmla="*/ 18 h 543"/>
                <a:gd name="T38" fmla="*/ 398 w 1671"/>
                <a:gd name="T39" fmla="*/ 0 h 543"/>
                <a:gd name="T40" fmla="*/ 0 w 1671"/>
                <a:gd name="T41" fmla="*/ 1 h 5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71"/>
                <a:gd name="T64" fmla="*/ 0 h 543"/>
                <a:gd name="T65" fmla="*/ 1671 w 1671"/>
                <a:gd name="T66" fmla="*/ 543 h 5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71" h="543">
                  <a:moveTo>
                    <a:pt x="0" y="3"/>
                  </a:moveTo>
                  <a:lnTo>
                    <a:pt x="0" y="273"/>
                  </a:lnTo>
                  <a:lnTo>
                    <a:pt x="9" y="342"/>
                  </a:lnTo>
                  <a:lnTo>
                    <a:pt x="30" y="384"/>
                  </a:lnTo>
                  <a:lnTo>
                    <a:pt x="54" y="429"/>
                  </a:lnTo>
                  <a:lnTo>
                    <a:pt x="93" y="471"/>
                  </a:lnTo>
                  <a:lnTo>
                    <a:pt x="123" y="498"/>
                  </a:lnTo>
                  <a:lnTo>
                    <a:pt x="174" y="519"/>
                  </a:lnTo>
                  <a:lnTo>
                    <a:pt x="237" y="543"/>
                  </a:lnTo>
                  <a:lnTo>
                    <a:pt x="306" y="543"/>
                  </a:lnTo>
                  <a:lnTo>
                    <a:pt x="1416" y="543"/>
                  </a:lnTo>
                  <a:lnTo>
                    <a:pt x="1473" y="528"/>
                  </a:lnTo>
                  <a:lnTo>
                    <a:pt x="1530" y="501"/>
                  </a:lnTo>
                  <a:lnTo>
                    <a:pt x="1596" y="453"/>
                  </a:lnTo>
                  <a:lnTo>
                    <a:pt x="1644" y="366"/>
                  </a:lnTo>
                  <a:lnTo>
                    <a:pt x="1662" y="315"/>
                  </a:lnTo>
                  <a:lnTo>
                    <a:pt x="1668" y="237"/>
                  </a:lnTo>
                  <a:lnTo>
                    <a:pt x="1665" y="162"/>
                  </a:lnTo>
                  <a:lnTo>
                    <a:pt x="1671" y="45"/>
                  </a:lnTo>
                  <a:lnTo>
                    <a:pt x="1668" y="0"/>
                  </a:lnTo>
                  <a:lnTo>
                    <a:pt x="0" y="3"/>
                  </a:lnTo>
                  <a:close/>
                </a:path>
              </a:pathLst>
            </a:custGeom>
            <a:solidFill>
              <a:srgbClr val="3333FF"/>
            </a:solidFill>
            <a:ln w="12700" cap="flat" cmpd="sng">
              <a:noFill/>
              <a:prstDash val="solid"/>
              <a:round/>
              <a:headEnd/>
              <a:tailEnd/>
            </a:ln>
          </p:spPr>
          <p:txBody>
            <a:bodyPr wrap="none" anchor="ctr"/>
            <a:lstStyle/>
            <a:p>
              <a:endParaRPr lang="es-ES"/>
            </a:p>
          </p:txBody>
        </p:sp>
        <p:sp>
          <p:nvSpPr>
            <p:cNvPr id="127" name="Text Box 37"/>
            <p:cNvSpPr txBox="1">
              <a:spLocks noChangeArrowheads="1"/>
            </p:cNvSpPr>
            <p:nvPr/>
          </p:nvSpPr>
          <p:spPr bwMode="auto">
            <a:xfrm>
              <a:off x="918" y="1324"/>
              <a:ext cx="330" cy="288"/>
            </a:xfrm>
            <a:prstGeom prst="rect">
              <a:avLst/>
            </a:prstGeom>
            <a:noFill/>
            <a:ln w="12700">
              <a:noFill/>
              <a:miter lim="800000"/>
              <a:headEnd/>
              <a:tailEnd/>
            </a:ln>
          </p:spPr>
          <p:txBody>
            <a:bodyPr wrap="none">
              <a:spAutoFit/>
            </a:bodyPr>
            <a:lstStyle/>
            <a:p>
              <a:pPr eaLnBrk="0" hangingPunct="0"/>
              <a:r>
                <a:rPr lang="es-ES_tradnl" sz="2400" dirty="0">
                  <a:solidFill>
                    <a:schemeClr val="bg1"/>
                  </a:solidFill>
                </a:rPr>
                <a:t>N</a:t>
              </a:r>
              <a:r>
                <a:rPr lang="es-ES_tradnl" sz="2400" baseline="30000" dirty="0">
                  <a:solidFill>
                    <a:schemeClr val="bg1"/>
                  </a:solidFill>
                </a:rPr>
                <a:t>+</a:t>
              </a:r>
              <a:endParaRPr lang="es-ES_tradnl" sz="2400" dirty="0">
                <a:solidFill>
                  <a:schemeClr val="bg1"/>
                </a:solidFill>
              </a:endParaRPr>
            </a:p>
          </p:txBody>
        </p:sp>
        <p:sp>
          <p:nvSpPr>
            <p:cNvPr id="128" name="Text Box 38"/>
            <p:cNvSpPr txBox="1">
              <a:spLocks noChangeArrowheads="1"/>
            </p:cNvSpPr>
            <p:nvPr/>
          </p:nvSpPr>
          <p:spPr bwMode="auto">
            <a:xfrm>
              <a:off x="2334" y="1330"/>
              <a:ext cx="330" cy="288"/>
            </a:xfrm>
            <a:prstGeom prst="rect">
              <a:avLst/>
            </a:prstGeom>
            <a:noFill/>
            <a:ln w="12700">
              <a:noFill/>
              <a:miter lim="800000"/>
              <a:headEnd/>
              <a:tailEnd/>
            </a:ln>
          </p:spPr>
          <p:txBody>
            <a:bodyPr wrap="none">
              <a:spAutoFit/>
            </a:bodyPr>
            <a:lstStyle/>
            <a:p>
              <a:pPr eaLnBrk="0" hangingPunct="0"/>
              <a:r>
                <a:rPr lang="es-ES_tradnl" sz="2400" dirty="0">
                  <a:solidFill>
                    <a:schemeClr val="bg1"/>
                  </a:solidFill>
                </a:rPr>
                <a:t>N</a:t>
              </a:r>
              <a:r>
                <a:rPr lang="es-ES_tradnl" sz="2400" baseline="30000" dirty="0">
                  <a:solidFill>
                    <a:schemeClr val="bg1"/>
                  </a:solidFill>
                </a:rPr>
                <a:t>+</a:t>
              </a:r>
              <a:endParaRPr lang="es-ES_tradnl" sz="2400" dirty="0">
                <a:solidFill>
                  <a:schemeClr val="bg1"/>
                </a:solidFill>
              </a:endParaRPr>
            </a:p>
          </p:txBody>
        </p:sp>
        <p:sp>
          <p:nvSpPr>
            <p:cNvPr id="129" name="Rectangle 39"/>
            <p:cNvSpPr>
              <a:spLocks noChangeArrowheads="1"/>
            </p:cNvSpPr>
            <p:nvPr/>
          </p:nvSpPr>
          <p:spPr bwMode="auto">
            <a:xfrm>
              <a:off x="701" y="1271"/>
              <a:ext cx="2076" cy="144"/>
            </a:xfrm>
            <a:prstGeom prst="rect">
              <a:avLst/>
            </a:prstGeom>
            <a:solidFill>
              <a:srgbClr val="FFFF99"/>
            </a:solidFill>
            <a:ln w="12700">
              <a:solidFill>
                <a:schemeClr val="tx1"/>
              </a:solidFill>
              <a:miter lim="800000"/>
              <a:headEnd/>
              <a:tailEnd/>
            </a:ln>
          </p:spPr>
          <p:txBody>
            <a:bodyPr wrap="none" anchor="ctr"/>
            <a:lstStyle/>
            <a:p>
              <a:endParaRPr lang="es-ES"/>
            </a:p>
          </p:txBody>
        </p:sp>
        <p:sp>
          <p:nvSpPr>
            <p:cNvPr id="130" name="Rectangle 40"/>
            <p:cNvSpPr>
              <a:spLocks noChangeArrowheads="1"/>
            </p:cNvSpPr>
            <p:nvPr/>
          </p:nvSpPr>
          <p:spPr bwMode="auto">
            <a:xfrm>
              <a:off x="961" y="1268"/>
              <a:ext cx="232" cy="144"/>
            </a:xfrm>
            <a:prstGeom prst="rect">
              <a:avLst/>
            </a:prstGeom>
            <a:solidFill>
              <a:schemeClr val="tx1"/>
            </a:solidFill>
            <a:ln w="12700">
              <a:solidFill>
                <a:schemeClr val="tx1"/>
              </a:solidFill>
              <a:miter lim="800000"/>
              <a:headEnd/>
              <a:tailEnd/>
            </a:ln>
          </p:spPr>
          <p:txBody>
            <a:bodyPr wrap="none" anchor="ctr"/>
            <a:lstStyle/>
            <a:p>
              <a:endParaRPr lang="es-ES"/>
            </a:p>
          </p:txBody>
        </p:sp>
        <p:sp>
          <p:nvSpPr>
            <p:cNvPr id="131" name="Rectangle 41"/>
            <p:cNvSpPr>
              <a:spLocks noChangeArrowheads="1"/>
            </p:cNvSpPr>
            <p:nvPr/>
          </p:nvSpPr>
          <p:spPr bwMode="auto">
            <a:xfrm>
              <a:off x="2374" y="1263"/>
              <a:ext cx="232" cy="144"/>
            </a:xfrm>
            <a:prstGeom prst="rect">
              <a:avLst/>
            </a:prstGeom>
            <a:solidFill>
              <a:schemeClr val="tx1"/>
            </a:solidFill>
            <a:ln w="12700">
              <a:solidFill>
                <a:schemeClr val="tx1"/>
              </a:solidFill>
              <a:miter lim="800000"/>
              <a:headEnd/>
              <a:tailEnd/>
            </a:ln>
          </p:spPr>
          <p:txBody>
            <a:bodyPr wrap="none" anchor="ctr"/>
            <a:lstStyle/>
            <a:p>
              <a:endParaRPr lang="es-ES"/>
            </a:p>
          </p:txBody>
        </p:sp>
        <p:sp>
          <p:nvSpPr>
            <p:cNvPr id="132" name="Rectangle 42"/>
            <p:cNvSpPr>
              <a:spLocks noChangeArrowheads="1"/>
            </p:cNvSpPr>
            <p:nvPr/>
          </p:nvSpPr>
          <p:spPr bwMode="auto">
            <a:xfrm>
              <a:off x="1395" y="1154"/>
              <a:ext cx="752" cy="108"/>
            </a:xfrm>
            <a:prstGeom prst="rect">
              <a:avLst/>
            </a:prstGeom>
            <a:solidFill>
              <a:schemeClr val="tx1"/>
            </a:solidFill>
            <a:ln w="12700">
              <a:solidFill>
                <a:schemeClr val="tx1"/>
              </a:solidFill>
              <a:miter lim="800000"/>
              <a:headEnd/>
              <a:tailEnd/>
            </a:ln>
          </p:spPr>
          <p:txBody>
            <a:bodyPr wrap="none" anchor="ctr"/>
            <a:lstStyle/>
            <a:p>
              <a:endParaRPr lang="es-ES"/>
            </a:p>
          </p:txBody>
        </p:sp>
        <p:sp>
          <p:nvSpPr>
            <p:cNvPr id="133" name="Rectangle 43"/>
            <p:cNvSpPr>
              <a:spLocks noChangeArrowheads="1"/>
            </p:cNvSpPr>
            <p:nvPr/>
          </p:nvSpPr>
          <p:spPr bwMode="auto">
            <a:xfrm>
              <a:off x="2246" y="1169"/>
              <a:ext cx="464" cy="96"/>
            </a:xfrm>
            <a:prstGeom prst="rect">
              <a:avLst/>
            </a:prstGeom>
            <a:solidFill>
              <a:schemeClr val="tx1"/>
            </a:solidFill>
            <a:ln w="12700">
              <a:solidFill>
                <a:schemeClr val="tx1"/>
              </a:solidFill>
              <a:miter lim="800000"/>
              <a:headEnd/>
              <a:tailEnd/>
            </a:ln>
          </p:spPr>
          <p:txBody>
            <a:bodyPr wrap="none" anchor="ctr"/>
            <a:lstStyle/>
            <a:p>
              <a:endParaRPr lang="es-ES"/>
            </a:p>
          </p:txBody>
        </p:sp>
        <p:sp>
          <p:nvSpPr>
            <p:cNvPr id="134" name="Line 44"/>
            <p:cNvSpPr>
              <a:spLocks noChangeShapeType="1"/>
            </p:cNvSpPr>
            <p:nvPr/>
          </p:nvSpPr>
          <p:spPr bwMode="auto">
            <a:xfrm flipV="1">
              <a:off x="1783" y="585"/>
              <a:ext cx="0" cy="604"/>
            </a:xfrm>
            <a:prstGeom prst="line">
              <a:avLst/>
            </a:prstGeom>
            <a:noFill/>
            <a:ln w="57150">
              <a:solidFill>
                <a:schemeClr val="tx1"/>
              </a:solidFill>
              <a:round/>
              <a:headEnd/>
              <a:tailEnd/>
            </a:ln>
          </p:spPr>
          <p:txBody>
            <a:bodyPr wrap="none" anchor="ctr"/>
            <a:lstStyle/>
            <a:p>
              <a:endParaRPr lang="es-ES"/>
            </a:p>
          </p:txBody>
        </p:sp>
        <p:sp>
          <p:nvSpPr>
            <p:cNvPr id="135" name="Line 45"/>
            <p:cNvSpPr>
              <a:spLocks noChangeShapeType="1"/>
            </p:cNvSpPr>
            <p:nvPr/>
          </p:nvSpPr>
          <p:spPr bwMode="auto">
            <a:xfrm flipV="1">
              <a:off x="1783" y="2037"/>
              <a:ext cx="0" cy="304"/>
            </a:xfrm>
            <a:prstGeom prst="line">
              <a:avLst/>
            </a:prstGeom>
            <a:noFill/>
            <a:ln w="57150">
              <a:solidFill>
                <a:schemeClr val="tx1"/>
              </a:solidFill>
              <a:round/>
              <a:headEnd/>
              <a:tailEnd/>
            </a:ln>
          </p:spPr>
          <p:txBody>
            <a:bodyPr wrap="none" anchor="ctr"/>
            <a:lstStyle/>
            <a:p>
              <a:endParaRPr lang="es-ES"/>
            </a:p>
          </p:txBody>
        </p:sp>
        <p:sp>
          <p:nvSpPr>
            <p:cNvPr id="136" name="Freeform 46"/>
            <p:cNvSpPr>
              <a:spLocks/>
            </p:cNvSpPr>
            <p:nvPr/>
          </p:nvSpPr>
          <p:spPr bwMode="auto">
            <a:xfrm>
              <a:off x="386" y="588"/>
              <a:ext cx="1392" cy="1692"/>
            </a:xfrm>
            <a:custGeom>
              <a:avLst/>
              <a:gdLst>
                <a:gd name="T0" fmla="*/ 696 w 1392"/>
                <a:gd name="T1" fmla="*/ 324 h 1692"/>
                <a:gd name="T2" fmla="*/ 696 w 1392"/>
                <a:gd name="T3" fmla="*/ 0 h 1692"/>
                <a:gd name="T4" fmla="*/ 0 w 1392"/>
                <a:gd name="T5" fmla="*/ 0 h 1692"/>
                <a:gd name="T6" fmla="*/ 0 w 1392"/>
                <a:gd name="T7" fmla="*/ 1692 h 1692"/>
                <a:gd name="T8" fmla="*/ 1392 w 1392"/>
                <a:gd name="T9" fmla="*/ 1692 h 1692"/>
                <a:gd name="T10" fmla="*/ 0 60000 65536"/>
                <a:gd name="T11" fmla="*/ 0 60000 65536"/>
                <a:gd name="T12" fmla="*/ 0 60000 65536"/>
                <a:gd name="T13" fmla="*/ 0 60000 65536"/>
                <a:gd name="T14" fmla="*/ 0 60000 65536"/>
                <a:gd name="T15" fmla="*/ 0 w 1392"/>
                <a:gd name="T16" fmla="*/ 0 h 1692"/>
                <a:gd name="T17" fmla="*/ 1392 w 1392"/>
                <a:gd name="T18" fmla="*/ 1692 h 1692"/>
              </a:gdLst>
              <a:ahLst/>
              <a:cxnLst>
                <a:cxn ang="T10">
                  <a:pos x="T0" y="T1"/>
                </a:cxn>
                <a:cxn ang="T11">
                  <a:pos x="T2" y="T3"/>
                </a:cxn>
                <a:cxn ang="T12">
                  <a:pos x="T4" y="T5"/>
                </a:cxn>
                <a:cxn ang="T13">
                  <a:pos x="T6" y="T7"/>
                </a:cxn>
                <a:cxn ang="T14">
                  <a:pos x="T8" y="T9"/>
                </a:cxn>
              </a:cxnLst>
              <a:rect l="T15" t="T16" r="T17" b="T18"/>
              <a:pathLst>
                <a:path w="1392" h="1692">
                  <a:moveTo>
                    <a:pt x="696" y="324"/>
                  </a:moveTo>
                  <a:lnTo>
                    <a:pt x="696" y="0"/>
                  </a:lnTo>
                  <a:lnTo>
                    <a:pt x="0" y="0"/>
                  </a:lnTo>
                  <a:lnTo>
                    <a:pt x="0" y="1692"/>
                  </a:lnTo>
                  <a:lnTo>
                    <a:pt x="1392" y="1692"/>
                  </a:lnTo>
                </a:path>
              </a:pathLst>
            </a:custGeom>
            <a:noFill/>
            <a:ln w="57150" cap="flat" cmpd="sng">
              <a:solidFill>
                <a:schemeClr val="tx1"/>
              </a:solidFill>
              <a:prstDash val="solid"/>
              <a:round/>
              <a:headEnd type="none" w="med" len="med"/>
              <a:tailEnd type="none" w="med" len="med"/>
            </a:ln>
          </p:spPr>
          <p:txBody>
            <a:bodyPr wrap="none" anchor="ctr"/>
            <a:lstStyle/>
            <a:p>
              <a:endParaRPr lang="es-ES"/>
            </a:p>
          </p:txBody>
        </p:sp>
      </p:grpSp>
      <p:grpSp>
        <p:nvGrpSpPr>
          <p:cNvPr id="137" name="Group 48"/>
          <p:cNvGrpSpPr>
            <a:grpSpLocks/>
          </p:cNvGrpSpPr>
          <p:nvPr/>
        </p:nvGrpSpPr>
        <p:grpSpPr bwMode="auto">
          <a:xfrm>
            <a:off x="2051720" y="3717032"/>
            <a:ext cx="936104" cy="576064"/>
            <a:chOff x="2945" y="692"/>
            <a:chExt cx="743" cy="384"/>
          </a:xfrm>
        </p:grpSpPr>
        <p:grpSp>
          <p:nvGrpSpPr>
            <p:cNvPr id="138" name="Group 49"/>
            <p:cNvGrpSpPr>
              <a:grpSpLocks/>
            </p:cNvGrpSpPr>
            <p:nvPr/>
          </p:nvGrpSpPr>
          <p:grpSpPr bwMode="auto">
            <a:xfrm rot="-5400000">
              <a:off x="2977" y="662"/>
              <a:ext cx="382" cy="445"/>
              <a:chOff x="1473" y="1220"/>
              <a:chExt cx="557" cy="649"/>
            </a:xfrm>
          </p:grpSpPr>
          <p:sp>
            <p:nvSpPr>
              <p:cNvPr id="144" name="Line 50"/>
              <p:cNvSpPr>
                <a:spLocks noChangeShapeType="1"/>
              </p:cNvSpPr>
              <p:nvPr/>
            </p:nvSpPr>
            <p:spPr bwMode="auto">
              <a:xfrm>
                <a:off x="1751" y="1661"/>
                <a:ext cx="0" cy="208"/>
              </a:xfrm>
              <a:prstGeom prst="line">
                <a:avLst/>
              </a:prstGeom>
              <a:noFill/>
              <a:ln w="38100">
                <a:solidFill>
                  <a:srgbClr val="A50021"/>
                </a:solidFill>
                <a:round/>
                <a:headEnd/>
                <a:tailEnd/>
              </a:ln>
            </p:spPr>
            <p:txBody>
              <a:bodyPr wrap="none" anchor="ctr"/>
              <a:lstStyle/>
              <a:p>
                <a:endParaRPr lang="es-ES"/>
              </a:p>
            </p:txBody>
          </p:sp>
          <p:grpSp>
            <p:nvGrpSpPr>
              <p:cNvPr id="145" name="Group 51"/>
              <p:cNvGrpSpPr>
                <a:grpSpLocks/>
              </p:cNvGrpSpPr>
              <p:nvPr/>
            </p:nvGrpSpPr>
            <p:grpSpPr bwMode="auto">
              <a:xfrm>
                <a:off x="1473" y="1220"/>
                <a:ext cx="557" cy="557"/>
                <a:chOff x="1473" y="1220"/>
                <a:chExt cx="557" cy="557"/>
              </a:xfrm>
            </p:grpSpPr>
            <p:grpSp>
              <p:nvGrpSpPr>
                <p:cNvPr id="146" name="Group 52"/>
                <p:cNvGrpSpPr>
                  <a:grpSpLocks/>
                </p:cNvGrpSpPr>
                <p:nvPr/>
              </p:nvGrpSpPr>
              <p:grpSpPr bwMode="auto">
                <a:xfrm>
                  <a:off x="1599" y="1220"/>
                  <a:ext cx="304" cy="400"/>
                  <a:chOff x="1588" y="1220"/>
                  <a:chExt cx="304" cy="400"/>
                </a:xfrm>
              </p:grpSpPr>
              <p:sp>
                <p:nvSpPr>
                  <p:cNvPr id="148" name="AutoShape 53"/>
                  <p:cNvSpPr>
                    <a:spLocks noChangeArrowheads="1"/>
                  </p:cNvSpPr>
                  <p:nvPr/>
                </p:nvSpPr>
                <p:spPr bwMode="auto">
                  <a:xfrm rot="10800000" flipH="1">
                    <a:off x="1588" y="1432"/>
                    <a:ext cx="304" cy="188"/>
                  </a:xfrm>
                  <a:prstGeom prst="triangle">
                    <a:avLst>
                      <a:gd name="adj" fmla="val 49995"/>
                    </a:avLst>
                  </a:prstGeom>
                  <a:noFill/>
                  <a:ln w="38100">
                    <a:solidFill>
                      <a:srgbClr val="A50021"/>
                    </a:solidFill>
                    <a:miter lim="800000"/>
                    <a:headEnd/>
                    <a:tailEnd/>
                  </a:ln>
                </p:spPr>
                <p:txBody>
                  <a:bodyPr wrap="none" anchor="ctr"/>
                  <a:lstStyle/>
                  <a:p>
                    <a:endParaRPr lang="es-ES"/>
                  </a:p>
                </p:txBody>
              </p:sp>
              <p:sp>
                <p:nvSpPr>
                  <p:cNvPr id="149" name="Line 54"/>
                  <p:cNvSpPr>
                    <a:spLocks noChangeShapeType="1"/>
                  </p:cNvSpPr>
                  <p:nvPr/>
                </p:nvSpPr>
                <p:spPr bwMode="auto">
                  <a:xfrm>
                    <a:off x="1740" y="1220"/>
                    <a:ext cx="0" cy="208"/>
                  </a:xfrm>
                  <a:prstGeom prst="line">
                    <a:avLst/>
                  </a:prstGeom>
                  <a:noFill/>
                  <a:ln w="38100">
                    <a:solidFill>
                      <a:srgbClr val="A50021"/>
                    </a:solidFill>
                    <a:round/>
                    <a:headEnd/>
                    <a:tailEnd/>
                  </a:ln>
                </p:spPr>
                <p:txBody>
                  <a:bodyPr wrap="none" anchor="ctr"/>
                  <a:lstStyle/>
                  <a:p>
                    <a:endParaRPr lang="es-ES"/>
                  </a:p>
                </p:txBody>
              </p:sp>
            </p:grpSp>
            <p:sp>
              <p:nvSpPr>
                <p:cNvPr id="147" name="Freeform 55"/>
                <p:cNvSpPr>
                  <a:spLocks/>
                </p:cNvSpPr>
                <p:nvPr/>
              </p:nvSpPr>
              <p:spPr bwMode="auto">
                <a:xfrm>
                  <a:off x="1473" y="1554"/>
                  <a:ext cx="557" cy="223"/>
                </a:xfrm>
                <a:custGeom>
                  <a:avLst/>
                  <a:gdLst>
                    <a:gd name="T0" fmla="*/ 0 w 557"/>
                    <a:gd name="T1" fmla="*/ 223 h 223"/>
                    <a:gd name="T2" fmla="*/ 119 w 557"/>
                    <a:gd name="T3" fmla="*/ 111 h 223"/>
                    <a:gd name="T4" fmla="*/ 441 w 557"/>
                    <a:gd name="T5" fmla="*/ 111 h 223"/>
                    <a:gd name="T6" fmla="*/ 557 w 557"/>
                    <a:gd name="T7" fmla="*/ 0 h 223"/>
                    <a:gd name="T8" fmla="*/ 0 60000 65536"/>
                    <a:gd name="T9" fmla="*/ 0 60000 65536"/>
                    <a:gd name="T10" fmla="*/ 0 60000 65536"/>
                    <a:gd name="T11" fmla="*/ 0 60000 65536"/>
                    <a:gd name="T12" fmla="*/ 0 w 557"/>
                    <a:gd name="T13" fmla="*/ 0 h 223"/>
                    <a:gd name="T14" fmla="*/ 557 w 557"/>
                    <a:gd name="T15" fmla="*/ 223 h 223"/>
                  </a:gdLst>
                  <a:ahLst/>
                  <a:cxnLst>
                    <a:cxn ang="T8">
                      <a:pos x="T0" y="T1"/>
                    </a:cxn>
                    <a:cxn ang="T9">
                      <a:pos x="T2" y="T3"/>
                    </a:cxn>
                    <a:cxn ang="T10">
                      <a:pos x="T4" y="T5"/>
                    </a:cxn>
                    <a:cxn ang="T11">
                      <a:pos x="T6" y="T7"/>
                    </a:cxn>
                  </a:cxnLst>
                  <a:rect l="T12" t="T13" r="T14" b="T15"/>
                  <a:pathLst>
                    <a:path w="557" h="223">
                      <a:moveTo>
                        <a:pt x="0" y="223"/>
                      </a:moveTo>
                      <a:lnTo>
                        <a:pt x="119" y="111"/>
                      </a:lnTo>
                      <a:lnTo>
                        <a:pt x="441" y="111"/>
                      </a:lnTo>
                      <a:lnTo>
                        <a:pt x="557" y="0"/>
                      </a:lnTo>
                    </a:path>
                  </a:pathLst>
                </a:custGeom>
                <a:noFill/>
                <a:ln w="38100" cap="flat" cmpd="sng">
                  <a:solidFill>
                    <a:srgbClr val="A50021"/>
                  </a:solidFill>
                  <a:prstDash val="solid"/>
                  <a:round/>
                  <a:headEnd type="none" w="med" len="med"/>
                  <a:tailEnd type="none" w="med" len="med"/>
                </a:ln>
              </p:spPr>
              <p:txBody>
                <a:bodyPr wrap="none" anchor="ctr"/>
                <a:lstStyle/>
                <a:p>
                  <a:endParaRPr lang="es-ES"/>
                </a:p>
              </p:txBody>
            </p:sp>
          </p:grpSp>
        </p:grpSp>
        <p:grpSp>
          <p:nvGrpSpPr>
            <p:cNvPr id="139" name="Group 56"/>
            <p:cNvGrpSpPr>
              <a:grpSpLocks/>
            </p:cNvGrpSpPr>
            <p:nvPr/>
          </p:nvGrpSpPr>
          <p:grpSpPr bwMode="auto">
            <a:xfrm>
              <a:off x="3306" y="692"/>
              <a:ext cx="382" cy="382"/>
              <a:chOff x="3486" y="626"/>
              <a:chExt cx="382" cy="382"/>
            </a:xfrm>
          </p:grpSpPr>
          <p:grpSp>
            <p:nvGrpSpPr>
              <p:cNvPr id="140" name="Group 57"/>
              <p:cNvGrpSpPr>
                <a:grpSpLocks/>
              </p:cNvGrpSpPr>
              <p:nvPr/>
            </p:nvGrpSpPr>
            <p:grpSpPr bwMode="auto">
              <a:xfrm rot="-5400000" flipH="1" flipV="1">
                <a:off x="3626" y="679"/>
                <a:ext cx="209" cy="274"/>
                <a:chOff x="1588" y="1220"/>
                <a:chExt cx="304" cy="400"/>
              </a:xfrm>
            </p:grpSpPr>
            <p:sp>
              <p:nvSpPr>
                <p:cNvPr id="142" name="AutoShape 58"/>
                <p:cNvSpPr>
                  <a:spLocks noChangeArrowheads="1"/>
                </p:cNvSpPr>
                <p:nvPr/>
              </p:nvSpPr>
              <p:spPr bwMode="auto">
                <a:xfrm rot="10800000" flipH="1">
                  <a:off x="1588" y="1432"/>
                  <a:ext cx="304" cy="188"/>
                </a:xfrm>
                <a:prstGeom prst="triangle">
                  <a:avLst>
                    <a:gd name="adj" fmla="val 49995"/>
                  </a:avLst>
                </a:prstGeom>
                <a:noFill/>
                <a:ln w="38100">
                  <a:solidFill>
                    <a:srgbClr val="A50021"/>
                  </a:solidFill>
                  <a:miter lim="800000"/>
                  <a:headEnd/>
                  <a:tailEnd/>
                </a:ln>
              </p:spPr>
              <p:txBody>
                <a:bodyPr wrap="none" anchor="ctr"/>
                <a:lstStyle/>
                <a:p>
                  <a:endParaRPr lang="es-ES"/>
                </a:p>
              </p:txBody>
            </p:sp>
            <p:sp>
              <p:nvSpPr>
                <p:cNvPr id="143" name="Line 59"/>
                <p:cNvSpPr>
                  <a:spLocks noChangeShapeType="1"/>
                </p:cNvSpPr>
                <p:nvPr/>
              </p:nvSpPr>
              <p:spPr bwMode="auto">
                <a:xfrm>
                  <a:off x="1740" y="1220"/>
                  <a:ext cx="0" cy="208"/>
                </a:xfrm>
                <a:prstGeom prst="line">
                  <a:avLst/>
                </a:prstGeom>
                <a:noFill/>
                <a:ln w="38100">
                  <a:solidFill>
                    <a:srgbClr val="A50021"/>
                  </a:solidFill>
                  <a:round/>
                  <a:headEnd/>
                  <a:tailEnd/>
                </a:ln>
              </p:spPr>
              <p:txBody>
                <a:bodyPr wrap="none" anchor="ctr"/>
                <a:lstStyle/>
                <a:p>
                  <a:endParaRPr lang="es-ES"/>
                </a:p>
              </p:txBody>
            </p:sp>
          </p:grpSp>
          <p:sp>
            <p:nvSpPr>
              <p:cNvPr id="141" name="Freeform 60"/>
              <p:cNvSpPr>
                <a:spLocks/>
              </p:cNvSpPr>
              <p:nvPr/>
            </p:nvSpPr>
            <p:spPr bwMode="auto">
              <a:xfrm rot="-5400000" flipH="1" flipV="1">
                <a:off x="3372" y="740"/>
                <a:ext cx="382" cy="153"/>
              </a:xfrm>
              <a:custGeom>
                <a:avLst/>
                <a:gdLst>
                  <a:gd name="T0" fmla="*/ 0 w 557"/>
                  <a:gd name="T1" fmla="*/ 153 h 223"/>
                  <a:gd name="T2" fmla="*/ 82 w 557"/>
                  <a:gd name="T3" fmla="*/ 76 h 223"/>
                  <a:gd name="T4" fmla="*/ 302 w 557"/>
                  <a:gd name="T5" fmla="*/ 76 h 223"/>
                  <a:gd name="T6" fmla="*/ 382 w 557"/>
                  <a:gd name="T7" fmla="*/ 0 h 223"/>
                  <a:gd name="T8" fmla="*/ 0 60000 65536"/>
                  <a:gd name="T9" fmla="*/ 0 60000 65536"/>
                  <a:gd name="T10" fmla="*/ 0 60000 65536"/>
                  <a:gd name="T11" fmla="*/ 0 60000 65536"/>
                  <a:gd name="T12" fmla="*/ 0 w 557"/>
                  <a:gd name="T13" fmla="*/ 0 h 223"/>
                  <a:gd name="T14" fmla="*/ 557 w 557"/>
                  <a:gd name="T15" fmla="*/ 223 h 223"/>
                </a:gdLst>
                <a:ahLst/>
                <a:cxnLst>
                  <a:cxn ang="T8">
                    <a:pos x="T0" y="T1"/>
                  </a:cxn>
                  <a:cxn ang="T9">
                    <a:pos x="T2" y="T3"/>
                  </a:cxn>
                  <a:cxn ang="T10">
                    <a:pos x="T4" y="T5"/>
                  </a:cxn>
                  <a:cxn ang="T11">
                    <a:pos x="T6" y="T7"/>
                  </a:cxn>
                </a:cxnLst>
                <a:rect l="T12" t="T13" r="T14" b="T15"/>
                <a:pathLst>
                  <a:path w="557" h="223">
                    <a:moveTo>
                      <a:pt x="0" y="223"/>
                    </a:moveTo>
                    <a:lnTo>
                      <a:pt x="119" y="111"/>
                    </a:lnTo>
                    <a:lnTo>
                      <a:pt x="441" y="111"/>
                    </a:lnTo>
                    <a:lnTo>
                      <a:pt x="557" y="0"/>
                    </a:lnTo>
                  </a:path>
                </a:pathLst>
              </a:custGeom>
              <a:noFill/>
              <a:ln w="38100" cap="flat" cmpd="sng">
                <a:solidFill>
                  <a:srgbClr val="A50021"/>
                </a:solidFill>
                <a:prstDash val="solid"/>
                <a:round/>
                <a:headEnd type="none" w="med" len="med"/>
                <a:tailEnd type="none" w="med" len="med"/>
              </a:ln>
            </p:spPr>
            <p:txBody>
              <a:bodyPr wrap="none" anchor="ctr"/>
              <a:lstStyle/>
              <a:p>
                <a:endParaRPr lang="es-ES"/>
              </a:p>
            </p:txBody>
          </p:sp>
        </p:grpSp>
      </p:grpSp>
      <p:grpSp>
        <p:nvGrpSpPr>
          <p:cNvPr id="150" name="Group 61"/>
          <p:cNvGrpSpPr>
            <a:grpSpLocks/>
          </p:cNvGrpSpPr>
          <p:nvPr/>
        </p:nvGrpSpPr>
        <p:grpSpPr bwMode="auto">
          <a:xfrm>
            <a:off x="4139952" y="4437112"/>
            <a:ext cx="2520280" cy="1008112"/>
            <a:chOff x="2700" y="1240"/>
            <a:chExt cx="2029" cy="792"/>
          </a:xfrm>
        </p:grpSpPr>
        <p:grpSp>
          <p:nvGrpSpPr>
            <p:cNvPr id="151" name="Group 62"/>
            <p:cNvGrpSpPr>
              <a:grpSpLocks/>
            </p:cNvGrpSpPr>
            <p:nvPr/>
          </p:nvGrpSpPr>
          <p:grpSpPr bwMode="auto">
            <a:xfrm>
              <a:off x="4396" y="1320"/>
              <a:ext cx="333" cy="424"/>
              <a:chOff x="4396" y="1320"/>
              <a:chExt cx="333" cy="424"/>
            </a:xfrm>
          </p:grpSpPr>
          <p:sp>
            <p:nvSpPr>
              <p:cNvPr id="157" name="AutoShape 63"/>
              <p:cNvSpPr>
                <a:spLocks noChangeArrowheads="1"/>
              </p:cNvSpPr>
              <p:nvPr/>
            </p:nvSpPr>
            <p:spPr bwMode="auto">
              <a:xfrm rot="10800000" flipH="1" flipV="1">
                <a:off x="4501" y="1482"/>
                <a:ext cx="202" cy="125"/>
              </a:xfrm>
              <a:prstGeom prst="triangle">
                <a:avLst>
                  <a:gd name="adj" fmla="val 49995"/>
                </a:avLst>
              </a:prstGeom>
              <a:solidFill>
                <a:schemeClr val="bg1"/>
              </a:solidFill>
              <a:ln w="38100">
                <a:solidFill>
                  <a:srgbClr val="A50021"/>
                </a:solidFill>
                <a:miter lim="800000"/>
                <a:headEnd/>
                <a:tailEnd/>
              </a:ln>
            </p:spPr>
            <p:txBody>
              <a:bodyPr wrap="none" anchor="ctr"/>
              <a:lstStyle/>
              <a:p>
                <a:endParaRPr lang="es-ES"/>
              </a:p>
            </p:txBody>
          </p:sp>
          <p:sp>
            <p:nvSpPr>
              <p:cNvPr id="158" name="Rectangle 64"/>
              <p:cNvSpPr>
                <a:spLocks noChangeArrowheads="1"/>
              </p:cNvSpPr>
              <p:nvPr/>
            </p:nvSpPr>
            <p:spPr bwMode="auto">
              <a:xfrm flipV="1">
                <a:off x="4476" y="1429"/>
                <a:ext cx="253" cy="40"/>
              </a:xfrm>
              <a:prstGeom prst="rect">
                <a:avLst/>
              </a:prstGeom>
              <a:solidFill>
                <a:srgbClr val="A50021"/>
              </a:solidFill>
              <a:ln w="38100">
                <a:solidFill>
                  <a:srgbClr val="A50021"/>
                </a:solidFill>
                <a:miter lim="800000"/>
                <a:headEnd/>
                <a:tailEnd/>
              </a:ln>
            </p:spPr>
            <p:txBody>
              <a:bodyPr wrap="none" anchor="ctr"/>
              <a:lstStyle/>
              <a:p>
                <a:endParaRPr lang="es-ES"/>
              </a:p>
            </p:txBody>
          </p:sp>
          <p:sp>
            <p:nvSpPr>
              <p:cNvPr id="159" name="Freeform 65"/>
              <p:cNvSpPr>
                <a:spLocks/>
              </p:cNvSpPr>
              <p:nvPr/>
            </p:nvSpPr>
            <p:spPr bwMode="auto">
              <a:xfrm flipV="1">
                <a:off x="4396" y="1600"/>
                <a:ext cx="208" cy="144"/>
              </a:xfrm>
              <a:custGeom>
                <a:avLst/>
                <a:gdLst>
                  <a:gd name="T0" fmla="*/ 0 w 208"/>
                  <a:gd name="T1" fmla="*/ 0 h 144"/>
                  <a:gd name="T2" fmla="*/ 208 w 208"/>
                  <a:gd name="T3" fmla="*/ 0 h 144"/>
                  <a:gd name="T4" fmla="*/ 208 w 208"/>
                  <a:gd name="T5" fmla="*/ 144 h 144"/>
                  <a:gd name="T6" fmla="*/ 0 60000 65536"/>
                  <a:gd name="T7" fmla="*/ 0 60000 65536"/>
                  <a:gd name="T8" fmla="*/ 0 60000 65536"/>
                  <a:gd name="T9" fmla="*/ 0 w 208"/>
                  <a:gd name="T10" fmla="*/ 0 h 144"/>
                  <a:gd name="T11" fmla="*/ 208 w 208"/>
                  <a:gd name="T12" fmla="*/ 144 h 144"/>
                </a:gdLst>
                <a:ahLst/>
                <a:cxnLst>
                  <a:cxn ang="T6">
                    <a:pos x="T0" y="T1"/>
                  </a:cxn>
                  <a:cxn ang="T7">
                    <a:pos x="T2" y="T3"/>
                  </a:cxn>
                  <a:cxn ang="T8">
                    <a:pos x="T4" y="T5"/>
                  </a:cxn>
                </a:cxnLst>
                <a:rect l="T9" t="T10" r="T11" b="T12"/>
                <a:pathLst>
                  <a:path w="208" h="144">
                    <a:moveTo>
                      <a:pt x="0" y="0"/>
                    </a:moveTo>
                    <a:lnTo>
                      <a:pt x="208" y="0"/>
                    </a:lnTo>
                    <a:lnTo>
                      <a:pt x="208" y="144"/>
                    </a:lnTo>
                  </a:path>
                </a:pathLst>
              </a:custGeom>
              <a:noFill/>
              <a:ln w="38100" cap="flat" cmpd="sng">
                <a:solidFill>
                  <a:srgbClr val="A50021"/>
                </a:solidFill>
                <a:prstDash val="solid"/>
                <a:round/>
                <a:headEnd type="none" w="med" len="med"/>
                <a:tailEnd type="none" w="med" len="med"/>
              </a:ln>
            </p:spPr>
            <p:txBody>
              <a:bodyPr wrap="none" anchor="ctr"/>
              <a:lstStyle/>
              <a:p>
                <a:endParaRPr lang="es-ES"/>
              </a:p>
            </p:txBody>
          </p:sp>
          <p:sp>
            <p:nvSpPr>
              <p:cNvPr id="160" name="Freeform 66"/>
              <p:cNvSpPr>
                <a:spLocks/>
              </p:cNvSpPr>
              <p:nvPr/>
            </p:nvSpPr>
            <p:spPr bwMode="auto">
              <a:xfrm>
                <a:off x="4396" y="1320"/>
                <a:ext cx="208" cy="144"/>
              </a:xfrm>
              <a:custGeom>
                <a:avLst/>
                <a:gdLst>
                  <a:gd name="T0" fmla="*/ 0 w 208"/>
                  <a:gd name="T1" fmla="*/ 0 h 144"/>
                  <a:gd name="T2" fmla="*/ 208 w 208"/>
                  <a:gd name="T3" fmla="*/ 0 h 144"/>
                  <a:gd name="T4" fmla="*/ 208 w 208"/>
                  <a:gd name="T5" fmla="*/ 144 h 144"/>
                  <a:gd name="T6" fmla="*/ 0 60000 65536"/>
                  <a:gd name="T7" fmla="*/ 0 60000 65536"/>
                  <a:gd name="T8" fmla="*/ 0 60000 65536"/>
                  <a:gd name="T9" fmla="*/ 0 w 208"/>
                  <a:gd name="T10" fmla="*/ 0 h 144"/>
                  <a:gd name="T11" fmla="*/ 208 w 208"/>
                  <a:gd name="T12" fmla="*/ 144 h 144"/>
                </a:gdLst>
                <a:ahLst/>
                <a:cxnLst>
                  <a:cxn ang="T6">
                    <a:pos x="T0" y="T1"/>
                  </a:cxn>
                  <a:cxn ang="T7">
                    <a:pos x="T2" y="T3"/>
                  </a:cxn>
                  <a:cxn ang="T8">
                    <a:pos x="T4" y="T5"/>
                  </a:cxn>
                </a:cxnLst>
                <a:rect l="T9" t="T10" r="T11" b="T12"/>
                <a:pathLst>
                  <a:path w="208" h="144">
                    <a:moveTo>
                      <a:pt x="0" y="0"/>
                    </a:moveTo>
                    <a:lnTo>
                      <a:pt x="208" y="0"/>
                    </a:lnTo>
                    <a:lnTo>
                      <a:pt x="208" y="144"/>
                    </a:lnTo>
                  </a:path>
                </a:pathLst>
              </a:custGeom>
              <a:noFill/>
              <a:ln w="38100" cap="flat" cmpd="sng">
                <a:solidFill>
                  <a:srgbClr val="A50021"/>
                </a:solidFill>
                <a:prstDash val="solid"/>
                <a:round/>
                <a:headEnd type="none" w="med" len="med"/>
                <a:tailEnd type="none" w="med" len="med"/>
              </a:ln>
            </p:spPr>
            <p:txBody>
              <a:bodyPr wrap="none" anchor="ctr"/>
              <a:lstStyle/>
              <a:p>
                <a:endParaRPr lang="es-ES"/>
              </a:p>
            </p:txBody>
          </p:sp>
        </p:grpSp>
        <p:grpSp>
          <p:nvGrpSpPr>
            <p:cNvPr id="152" name="Group 67"/>
            <p:cNvGrpSpPr>
              <a:grpSpLocks/>
            </p:cNvGrpSpPr>
            <p:nvPr/>
          </p:nvGrpSpPr>
          <p:grpSpPr bwMode="auto">
            <a:xfrm>
              <a:off x="2700" y="1240"/>
              <a:ext cx="622" cy="792"/>
              <a:chOff x="4396" y="1320"/>
              <a:chExt cx="333" cy="424"/>
            </a:xfrm>
          </p:grpSpPr>
          <p:sp>
            <p:nvSpPr>
              <p:cNvPr id="153" name="AutoShape 68"/>
              <p:cNvSpPr>
                <a:spLocks noChangeArrowheads="1"/>
              </p:cNvSpPr>
              <p:nvPr/>
            </p:nvSpPr>
            <p:spPr bwMode="auto">
              <a:xfrm rot="10800000" flipH="1" flipV="1">
                <a:off x="4501" y="1482"/>
                <a:ext cx="202" cy="125"/>
              </a:xfrm>
              <a:prstGeom prst="triangle">
                <a:avLst>
                  <a:gd name="adj" fmla="val 49995"/>
                </a:avLst>
              </a:prstGeom>
              <a:solidFill>
                <a:schemeClr val="bg1"/>
              </a:solidFill>
              <a:ln w="57150">
                <a:solidFill>
                  <a:srgbClr val="A50021"/>
                </a:solidFill>
                <a:miter lim="800000"/>
                <a:headEnd/>
                <a:tailEnd/>
              </a:ln>
            </p:spPr>
            <p:txBody>
              <a:bodyPr wrap="none" anchor="ctr"/>
              <a:lstStyle/>
              <a:p>
                <a:endParaRPr lang="es-ES"/>
              </a:p>
            </p:txBody>
          </p:sp>
          <p:sp>
            <p:nvSpPr>
              <p:cNvPr id="154" name="Rectangle 69"/>
              <p:cNvSpPr>
                <a:spLocks noChangeArrowheads="1"/>
              </p:cNvSpPr>
              <p:nvPr/>
            </p:nvSpPr>
            <p:spPr bwMode="auto">
              <a:xfrm flipV="1">
                <a:off x="4476" y="1429"/>
                <a:ext cx="253" cy="40"/>
              </a:xfrm>
              <a:prstGeom prst="rect">
                <a:avLst/>
              </a:prstGeom>
              <a:solidFill>
                <a:srgbClr val="A50021"/>
              </a:solidFill>
              <a:ln w="57150">
                <a:solidFill>
                  <a:srgbClr val="A50021"/>
                </a:solidFill>
                <a:miter lim="800000"/>
                <a:headEnd/>
                <a:tailEnd/>
              </a:ln>
            </p:spPr>
            <p:txBody>
              <a:bodyPr wrap="none" anchor="ctr"/>
              <a:lstStyle/>
              <a:p>
                <a:endParaRPr lang="es-ES"/>
              </a:p>
            </p:txBody>
          </p:sp>
          <p:sp>
            <p:nvSpPr>
              <p:cNvPr id="155" name="Freeform 70"/>
              <p:cNvSpPr>
                <a:spLocks/>
              </p:cNvSpPr>
              <p:nvPr/>
            </p:nvSpPr>
            <p:spPr bwMode="auto">
              <a:xfrm flipV="1">
                <a:off x="4396" y="1600"/>
                <a:ext cx="208" cy="144"/>
              </a:xfrm>
              <a:custGeom>
                <a:avLst/>
                <a:gdLst>
                  <a:gd name="T0" fmla="*/ 0 w 208"/>
                  <a:gd name="T1" fmla="*/ 0 h 144"/>
                  <a:gd name="T2" fmla="*/ 208 w 208"/>
                  <a:gd name="T3" fmla="*/ 0 h 144"/>
                  <a:gd name="T4" fmla="*/ 208 w 208"/>
                  <a:gd name="T5" fmla="*/ 144 h 144"/>
                  <a:gd name="T6" fmla="*/ 0 60000 65536"/>
                  <a:gd name="T7" fmla="*/ 0 60000 65536"/>
                  <a:gd name="T8" fmla="*/ 0 60000 65536"/>
                  <a:gd name="T9" fmla="*/ 0 w 208"/>
                  <a:gd name="T10" fmla="*/ 0 h 144"/>
                  <a:gd name="T11" fmla="*/ 208 w 208"/>
                  <a:gd name="T12" fmla="*/ 144 h 144"/>
                </a:gdLst>
                <a:ahLst/>
                <a:cxnLst>
                  <a:cxn ang="T6">
                    <a:pos x="T0" y="T1"/>
                  </a:cxn>
                  <a:cxn ang="T7">
                    <a:pos x="T2" y="T3"/>
                  </a:cxn>
                  <a:cxn ang="T8">
                    <a:pos x="T4" y="T5"/>
                  </a:cxn>
                </a:cxnLst>
                <a:rect l="T9" t="T10" r="T11" b="T12"/>
                <a:pathLst>
                  <a:path w="208" h="144">
                    <a:moveTo>
                      <a:pt x="0" y="0"/>
                    </a:moveTo>
                    <a:lnTo>
                      <a:pt x="208" y="0"/>
                    </a:lnTo>
                    <a:lnTo>
                      <a:pt x="208" y="144"/>
                    </a:lnTo>
                  </a:path>
                </a:pathLst>
              </a:custGeom>
              <a:noFill/>
              <a:ln w="57150" cap="flat" cmpd="sng">
                <a:solidFill>
                  <a:srgbClr val="A50021"/>
                </a:solidFill>
                <a:prstDash val="solid"/>
                <a:round/>
                <a:headEnd type="none" w="med" len="med"/>
                <a:tailEnd type="none" w="med" len="med"/>
              </a:ln>
            </p:spPr>
            <p:txBody>
              <a:bodyPr wrap="none" anchor="ctr"/>
              <a:lstStyle/>
              <a:p>
                <a:endParaRPr lang="es-ES"/>
              </a:p>
            </p:txBody>
          </p:sp>
          <p:sp>
            <p:nvSpPr>
              <p:cNvPr id="156" name="Freeform 71"/>
              <p:cNvSpPr>
                <a:spLocks/>
              </p:cNvSpPr>
              <p:nvPr/>
            </p:nvSpPr>
            <p:spPr bwMode="auto">
              <a:xfrm>
                <a:off x="4396" y="1320"/>
                <a:ext cx="208" cy="144"/>
              </a:xfrm>
              <a:custGeom>
                <a:avLst/>
                <a:gdLst>
                  <a:gd name="T0" fmla="*/ 0 w 208"/>
                  <a:gd name="T1" fmla="*/ 0 h 144"/>
                  <a:gd name="T2" fmla="*/ 208 w 208"/>
                  <a:gd name="T3" fmla="*/ 0 h 144"/>
                  <a:gd name="T4" fmla="*/ 208 w 208"/>
                  <a:gd name="T5" fmla="*/ 144 h 144"/>
                  <a:gd name="T6" fmla="*/ 0 60000 65536"/>
                  <a:gd name="T7" fmla="*/ 0 60000 65536"/>
                  <a:gd name="T8" fmla="*/ 0 60000 65536"/>
                  <a:gd name="T9" fmla="*/ 0 w 208"/>
                  <a:gd name="T10" fmla="*/ 0 h 144"/>
                  <a:gd name="T11" fmla="*/ 208 w 208"/>
                  <a:gd name="T12" fmla="*/ 144 h 144"/>
                </a:gdLst>
                <a:ahLst/>
                <a:cxnLst>
                  <a:cxn ang="T6">
                    <a:pos x="T0" y="T1"/>
                  </a:cxn>
                  <a:cxn ang="T7">
                    <a:pos x="T2" y="T3"/>
                  </a:cxn>
                  <a:cxn ang="T8">
                    <a:pos x="T4" y="T5"/>
                  </a:cxn>
                </a:cxnLst>
                <a:rect l="T9" t="T10" r="T11" b="T12"/>
                <a:pathLst>
                  <a:path w="208" h="144">
                    <a:moveTo>
                      <a:pt x="0" y="0"/>
                    </a:moveTo>
                    <a:lnTo>
                      <a:pt x="208" y="0"/>
                    </a:lnTo>
                    <a:lnTo>
                      <a:pt x="208" y="144"/>
                    </a:lnTo>
                  </a:path>
                </a:pathLst>
              </a:custGeom>
              <a:noFill/>
              <a:ln w="57150" cap="flat" cmpd="sng">
                <a:solidFill>
                  <a:srgbClr val="A50021"/>
                </a:solidFill>
                <a:prstDash val="solid"/>
                <a:round/>
                <a:headEnd type="none" w="med" len="med"/>
                <a:tailEnd type="none" w="med" len="med"/>
              </a:ln>
            </p:spPr>
            <p:txBody>
              <a:bodyPr wrap="none" anchor="ctr"/>
              <a:lstStyle/>
              <a:p>
                <a:endParaRPr lang="es-ES"/>
              </a:p>
            </p:txBody>
          </p:sp>
        </p:grpSp>
      </p:gr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down)">
                                      <p:cBhvr>
                                        <p:cTn id="27" dur="500"/>
                                        <p:tgtEl>
                                          <p:spTgt spid="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down)">
                                      <p:cBhvr>
                                        <p:cTn id="32" dur="500"/>
                                        <p:tgtEl>
                                          <p:spTgt spid="9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wipe(left)">
                                      <p:cBhvr>
                                        <p:cTn id="37" dur="500"/>
                                        <p:tgtEl>
                                          <p:spTgt spid="1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wipe(left)">
                                      <p:cBhvr>
                                        <p:cTn id="42" dur="500"/>
                                        <p:tgtEl>
                                          <p:spTgt spid="150"/>
                                        </p:tgtEl>
                                      </p:cBhvr>
                                    </p:animEffect>
                                  </p:childTnLst>
                                </p:cTn>
                              </p:par>
                              <p:par>
                                <p:cTn id="43" presetID="22" presetClass="entr" presetSubtype="4"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down)">
                                      <p:cBhvr>
                                        <p:cTn id="45" dur="500"/>
                                        <p:tgtEl>
                                          <p:spTgt spid="137"/>
                                        </p:tgtEl>
                                      </p:cBhvr>
                                    </p:animEffect>
                                  </p:childTnLst>
                                </p:cTn>
                              </p:par>
                              <p:par>
                                <p:cTn id="46" presetID="22" presetClass="entr" presetSubtype="4" fill="hold" nodeType="withEffect">
                                  <p:stCondLst>
                                    <p:cond delay="0"/>
                                  </p:stCondLst>
                                  <p:childTnLst>
                                    <p:set>
                                      <p:cBhvr>
                                        <p:cTn id="47" dur="1" fill="hold">
                                          <p:stCondLst>
                                            <p:cond delay="0"/>
                                          </p:stCondLst>
                                        </p:cTn>
                                        <p:tgtEl>
                                          <p:spTgt spid="150"/>
                                        </p:tgtEl>
                                        <p:attrNameLst>
                                          <p:attrName>style.visibility</p:attrName>
                                        </p:attrNameLst>
                                      </p:cBhvr>
                                      <p:to>
                                        <p:strVal val="visible"/>
                                      </p:to>
                                    </p:set>
                                    <p:animEffect transition="in" filter="wipe(down)">
                                      <p:cBhvr>
                                        <p:cTn id="48" dur="500"/>
                                        <p:tgtEl>
                                          <p:spTgt spid="150"/>
                                        </p:tgtEl>
                                      </p:cBhvr>
                                    </p:animEffect>
                                  </p:childTnLst>
                                </p:cTn>
                              </p:par>
                              <p:par>
                                <p:cTn id="49" presetID="22" presetClass="entr" presetSubtype="4"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wipe(down)">
                                      <p:cBhvr>
                                        <p:cTn id="51" dur="500"/>
                                        <p:tgtEl>
                                          <p:spTgt spid="1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down)">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9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553071" y="116632"/>
            <a:ext cx="6835353"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Limitaciones Operativas 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5" name="4 CuadroTexto"/>
          <p:cNvSpPr txBox="1"/>
          <p:nvPr/>
        </p:nvSpPr>
        <p:spPr>
          <a:xfrm>
            <a:off x="762662" y="764704"/>
            <a:ext cx="5051383" cy="369332"/>
          </a:xfrm>
          <a:prstGeom prst="rect">
            <a:avLst/>
          </a:prstGeom>
          <a:noFill/>
        </p:spPr>
        <p:txBody>
          <a:bodyPr wrap="none" rtlCol="0">
            <a:spAutoFit/>
          </a:bodyPr>
          <a:lstStyle/>
          <a:p>
            <a:pPr>
              <a:buFont typeface="Wingdings" pitchFamily="2" charset="2"/>
              <a:buChar char="ü"/>
            </a:pPr>
            <a:r>
              <a:rPr lang="es-ES" b="1" dirty="0" smtClean="0"/>
              <a:t>Perdida por conducción en estado activo</a:t>
            </a:r>
            <a:endParaRPr lang="es-ES" b="1" dirty="0"/>
          </a:p>
        </p:txBody>
      </p:sp>
      <p:sp>
        <p:nvSpPr>
          <p:cNvPr id="6" name="5 CuadroTexto"/>
          <p:cNvSpPr txBox="1"/>
          <p:nvPr/>
        </p:nvSpPr>
        <p:spPr>
          <a:xfrm>
            <a:off x="971599" y="1134036"/>
            <a:ext cx="7920881" cy="923330"/>
          </a:xfrm>
          <a:prstGeom prst="rect">
            <a:avLst/>
          </a:prstGeom>
          <a:noFill/>
        </p:spPr>
        <p:txBody>
          <a:bodyPr wrap="square" rtlCol="0">
            <a:spAutoFit/>
          </a:bodyPr>
          <a:lstStyle/>
          <a:p>
            <a:pPr algn="just">
              <a:buFont typeface="Wingdings" pitchFamily="2" charset="2"/>
              <a:buChar char="Ø"/>
            </a:pPr>
            <a:r>
              <a:rPr lang="es-ES" dirty="0" smtClean="0"/>
              <a:t>Salvo a frecuencia de conmutación mayores, casi toda la potencia disipada en el MOSFET en una aplicación de potencia de modo conmutado ocurre cuando el dispositivo esta en estado activo.</a:t>
            </a:r>
            <a:endParaRPr lang="es-ES" dirty="0"/>
          </a:p>
        </p:txBody>
      </p:sp>
      <p:sp>
        <p:nvSpPr>
          <p:cNvPr id="8" name="7 CuadroTexto"/>
          <p:cNvSpPr txBox="1"/>
          <p:nvPr/>
        </p:nvSpPr>
        <p:spPr>
          <a:xfrm>
            <a:off x="971600" y="3140968"/>
            <a:ext cx="7894855" cy="369332"/>
          </a:xfrm>
          <a:prstGeom prst="rect">
            <a:avLst/>
          </a:prstGeom>
          <a:noFill/>
        </p:spPr>
        <p:txBody>
          <a:bodyPr wrap="square" rtlCol="0">
            <a:spAutoFit/>
          </a:bodyPr>
          <a:lstStyle/>
          <a:p>
            <a:pPr algn="just">
              <a:buFont typeface="Wingdings" pitchFamily="2" charset="2"/>
              <a:buChar char="Ø"/>
            </a:pPr>
            <a:r>
              <a:rPr lang="es-ES" dirty="0" smtClean="0"/>
              <a:t>La resistencia de estado activo tiene varios componentes</a:t>
            </a:r>
            <a:endParaRPr lang="es-ES" dirty="0"/>
          </a:p>
        </p:txBody>
      </p:sp>
      <p:pic>
        <p:nvPicPr>
          <p:cNvPr id="68610" name="Picture 2"/>
          <p:cNvPicPr>
            <a:picLocks noChangeAspect="1" noChangeArrowheads="1"/>
          </p:cNvPicPr>
          <p:nvPr/>
        </p:nvPicPr>
        <p:blipFill>
          <a:blip r:embed="rId2" cstate="print"/>
          <a:srcRect/>
          <a:stretch>
            <a:fillRect/>
          </a:stretch>
        </p:blipFill>
        <p:spPr bwMode="auto">
          <a:xfrm>
            <a:off x="3275856" y="2348880"/>
            <a:ext cx="2640293" cy="792088"/>
          </a:xfrm>
          <a:prstGeom prst="rect">
            <a:avLst/>
          </a:prstGeom>
          <a:noFill/>
          <a:ln w="9525">
            <a:noFill/>
            <a:miter lim="800000"/>
            <a:headEnd/>
            <a:tailEnd/>
          </a:ln>
        </p:spPr>
      </p:pic>
      <p:sp>
        <p:nvSpPr>
          <p:cNvPr id="75" name="74 CuadroTexto"/>
          <p:cNvSpPr txBox="1"/>
          <p:nvPr/>
        </p:nvSpPr>
        <p:spPr>
          <a:xfrm>
            <a:off x="971601" y="2060848"/>
            <a:ext cx="7992887" cy="369332"/>
          </a:xfrm>
          <a:prstGeom prst="rect">
            <a:avLst/>
          </a:prstGeom>
          <a:noFill/>
        </p:spPr>
        <p:txBody>
          <a:bodyPr wrap="square" rtlCol="0">
            <a:spAutoFit/>
          </a:bodyPr>
          <a:lstStyle/>
          <a:p>
            <a:pPr algn="just">
              <a:buFont typeface="Wingdings" pitchFamily="2" charset="2"/>
              <a:buChar char="Ø"/>
            </a:pPr>
            <a:r>
              <a:rPr lang="es-ES" dirty="0" smtClean="0"/>
              <a:t>La disipación de potencia instantánea esta dada por:.</a:t>
            </a:r>
            <a:endParaRPr lang="es-ES" dirty="0"/>
          </a:p>
        </p:txBody>
      </p:sp>
      <p:pic>
        <p:nvPicPr>
          <p:cNvPr id="68611" name="Picture 3"/>
          <p:cNvPicPr>
            <a:picLocks noChangeAspect="1" noChangeArrowheads="1"/>
          </p:cNvPicPr>
          <p:nvPr/>
        </p:nvPicPr>
        <p:blipFill>
          <a:blip r:embed="rId3" cstate="print"/>
          <a:srcRect/>
          <a:stretch>
            <a:fillRect/>
          </a:stretch>
        </p:blipFill>
        <p:spPr bwMode="auto">
          <a:xfrm>
            <a:off x="971600" y="3601173"/>
            <a:ext cx="5040560" cy="2924171"/>
          </a:xfrm>
          <a:prstGeom prst="rect">
            <a:avLst/>
          </a:prstGeom>
          <a:noFill/>
          <a:ln w="9525">
            <a:noFill/>
            <a:miter lim="800000"/>
            <a:headEnd/>
            <a:tailEnd/>
          </a:ln>
        </p:spPr>
      </p:pic>
      <p:sp>
        <p:nvSpPr>
          <p:cNvPr id="77" name="76 CuadroTexto"/>
          <p:cNvSpPr txBox="1"/>
          <p:nvPr/>
        </p:nvSpPr>
        <p:spPr>
          <a:xfrm>
            <a:off x="6182201" y="3717032"/>
            <a:ext cx="2782287" cy="1477328"/>
          </a:xfrm>
          <a:prstGeom prst="rect">
            <a:avLst/>
          </a:prstGeom>
          <a:noFill/>
        </p:spPr>
        <p:txBody>
          <a:bodyPr wrap="square" rtlCol="0">
            <a:spAutoFit/>
          </a:bodyPr>
          <a:lstStyle/>
          <a:p>
            <a:pPr algn="just">
              <a:buFont typeface="Wingdings" pitchFamily="2" charset="2"/>
              <a:buChar char="Ø"/>
            </a:pPr>
            <a:r>
              <a:rPr lang="es-ES" dirty="0" smtClean="0"/>
              <a:t>La resistencia de estado activo aumenta de manera considerable con la creciente temperatura de la unión.</a:t>
            </a:r>
            <a:endParaRPr lang="es-ES" dirty="0"/>
          </a:p>
        </p:txBody>
      </p:sp>
      <p:sp>
        <p:nvSpPr>
          <p:cNvPr id="78" name="77 CuadroTexto"/>
          <p:cNvSpPr txBox="1"/>
          <p:nvPr/>
        </p:nvSpPr>
        <p:spPr>
          <a:xfrm>
            <a:off x="6182201" y="5301208"/>
            <a:ext cx="2782287" cy="923330"/>
          </a:xfrm>
          <a:prstGeom prst="rect">
            <a:avLst/>
          </a:prstGeom>
          <a:noFill/>
        </p:spPr>
        <p:txBody>
          <a:bodyPr wrap="square" rtlCol="0">
            <a:spAutoFit/>
          </a:bodyPr>
          <a:lstStyle/>
          <a:p>
            <a:pPr algn="just">
              <a:buFont typeface="Wingdings" pitchFamily="2" charset="2"/>
              <a:buChar char="Ø"/>
            </a:pPr>
            <a:r>
              <a:rPr lang="es-ES" dirty="0" smtClean="0"/>
              <a:t>Por lo que el MOSFET posee un coeficiente positivo de temperatura.</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down)">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8610"/>
                                        </p:tgtEl>
                                        <p:attrNameLst>
                                          <p:attrName>style.visibility</p:attrName>
                                        </p:attrNameLst>
                                      </p:cBhvr>
                                      <p:to>
                                        <p:strVal val="visible"/>
                                      </p:to>
                                    </p:set>
                                    <p:animEffect transition="in" filter="wipe(down)">
                                      <p:cBhvr>
                                        <p:cTn id="17" dur="500"/>
                                        <p:tgtEl>
                                          <p:spTgt spid="686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68611"/>
                                        </p:tgtEl>
                                        <p:attrNameLst>
                                          <p:attrName>style.visibility</p:attrName>
                                        </p:attrNameLst>
                                      </p:cBhvr>
                                      <p:to>
                                        <p:strVal val="visible"/>
                                      </p:to>
                                    </p:set>
                                    <p:animEffect transition="in" filter="wipe(down)">
                                      <p:cBhvr>
                                        <p:cTn id="25" dur="500"/>
                                        <p:tgtEl>
                                          <p:spTgt spid="686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wipe(down)">
                                      <p:cBhvr>
                                        <p:cTn id="30" dur="500"/>
                                        <p:tgtEl>
                                          <p:spTgt spid="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wipe(down)">
                                      <p:cBhvr>
                                        <p:cTn id="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5" grpId="0"/>
      <p:bldP spid="77" grpId="0"/>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553071" y="116632"/>
            <a:ext cx="6835353"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Limitaciones Operativas 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5" name="4 CuadroTexto"/>
          <p:cNvSpPr txBox="1"/>
          <p:nvPr/>
        </p:nvSpPr>
        <p:spPr>
          <a:xfrm>
            <a:off x="762662" y="1115452"/>
            <a:ext cx="4172937" cy="369332"/>
          </a:xfrm>
          <a:prstGeom prst="rect">
            <a:avLst/>
          </a:prstGeom>
          <a:noFill/>
        </p:spPr>
        <p:txBody>
          <a:bodyPr wrap="none" rtlCol="0">
            <a:spAutoFit/>
          </a:bodyPr>
          <a:lstStyle/>
          <a:p>
            <a:pPr>
              <a:buFont typeface="Wingdings" pitchFamily="2" charset="2"/>
              <a:buChar char="ü"/>
            </a:pPr>
            <a:r>
              <a:rPr lang="es-ES" b="1" dirty="0" smtClean="0"/>
              <a:t>Conexión de MOSFET en paralelo</a:t>
            </a:r>
            <a:endParaRPr lang="es-ES" b="1" dirty="0"/>
          </a:p>
        </p:txBody>
      </p:sp>
      <p:sp>
        <p:nvSpPr>
          <p:cNvPr id="8" name="7 CuadroTexto"/>
          <p:cNvSpPr txBox="1"/>
          <p:nvPr/>
        </p:nvSpPr>
        <p:spPr>
          <a:xfrm>
            <a:off x="971600" y="4366845"/>
            <a:ext cx="7894855" cy="646331"/>
          </a:xfrm>
          <a:prstGeom prst="rect">
            <a:avLst/>
          </a:prstGeom>
          <a:noFill/>
        </p:spPr>
        <p:txBody>
          <a:bodyPr wrap="square" rtlCol="0">
            <a:spAutoFit/>
          </a:bodyPr>
          <a:lstStyle/>
          <a:p>
            <a:pPr algn="just">
              <a:buFont typeface="Wingdings" pitchFamily="2" charset="2"/>
              <a:buChar char="Ø"/>
            </a:pPr>
            <a:r>
              <a:rPr lang="es-ES" dirty="0" smtClean="0"/>
              <a:t>Debido al coeficiente positivo de temperatura de su resistencia en estado activo, los MOSFET se pueden conectar en paralelo.</a:t>
            </a:r>
            <a:endParaRPr lang="es-ES" dirty="0"/>
          </a:p>
        </p:txBody>
      </p:sp>
      <p:pic>
        <p:nvPicPr>
          <p:cNvPr id="69634" name="Picture 2"/>
          <p:cNvPicPr>
            <a:picLocks noChangeAspect="1" noChangeArrowheads="1"/>
          </p:cNvPicPr>
          <p:nvPr/>
        </p:nvPicPr>
        <p:blipFill>
          <a:blip r:embed="rId2" cstate="print"/>
          <a:srcRect/>
          <a:stretch>
            <a:fillRect/>
          </a:stretch>
        </p:blipFill>
        <p:spPr bwMode="auto">
          <a:xfrm>
            <a:off x="2228850" y="1791072"/>
            <a:ext cx="4686300" cy="2286000"/>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 y="260648"/>
            <a:ext cx="7772400" cy="914400"/>
          </a:xfrm>
          <a:solidFill>
            <a:schemeClr val="bg1"/>
          </a:solidFill>
        </p:spPr>
        <p:txBody>
          <a:bodyPr/>
          <a:lstStyle/>
          <a:p>
            <a:pPr algn="ctr"/>
            <a:r>
              <a:rPr lang="es-ES" b="1" u="sng" dirty="0" smtClean="0">
                <a:solidFill>
                  <a:srgbClr val="009999"/>
                </a:solidFill>
              </a:rPr>
              <a:t>CARACTERISTICAS </a:t>
            </a:r>
            <a:r>
              <a:rPr lang="es-ES" b="1" i="1" u="sng" dirty="0" smtClean="0">
                <a:solidFill>
                  <a:srgbClr val="009999"/>
                </a:solidFill>
              </a:rPr>
              <a:t>I-V</a:t>
            </a:r>
            <a:endParaRPr lang="es-ES" b="1" i="1" u="sng" dirty="0">
              <a:solidFill>
                <a:srgbClr val="009999"/>
              </a:solidFill>
            </a:endParaRPr>
          </a:p>
        </p:txBody>
      </p:sp>
      <p:sp>
        <p:nvSpPr>
          <p:cNvPr id="4"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5" name="Text Box 3"/>
          <p:cNvSpPr txBox="1">
            <a:spLocks noChangeArrowheads="1"/>
          </p:cNvSpPr>
          <p:nvPr/>
        </p:nvSpPr>
        <p:spPr bwMode="auto">
          <a:xfrm rot="-54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pic>
        <p:nvPicPr>
          <p:cNvPr id="2050" name="Picture 2"/>
          <p:cNvPicPr>
            <a:picLocks noChangeAspect="1" noChangeArrowheads="1"/>
          </p:cNvPicPr>
          <p:nvPr/>
        </p:nvPicPr>
        <p:blipFill>
          <a:blip r:embed="rId3" cstate="print"/>
          <a:srcRect/>
          <a:stretch>
            <a:fillRect/>
          </a:stretch>
        </p:blipFill>
        <p:spPr bwMode="auto">
          <a:xfrm>
            <a:off x="683568" y="1268760"/>
            <a:ext cx="4248472" cy="4104942"/>
          </a:xfrm>
          <a:prstGeom prst="rect">
            <a:avLst/>
          </a:prstGeom>
          <a:noFill/>
          <a:ln w="9525">
            <a:noFill/>
            <a:miter lim="800000"/>
            <a:headEnd/>
            <a:tailEnd/>
          </a:ln>
        </p:spPr>
      </p:pic>
      <p:sp>
        <p:nvSpPr>
          <p:cNvPr id="18" name="2 Marcador de contenido"/>
          <p:cNvSpPr txBox="1">
            <a:spLocks/>
          </p:cNvSpPr>
          <p:nvPr/>
        </p:nvSpPr>
        <p:spPr>
          <a:xfrm>
            <a:off x="4644008" y="980728"/>
            <a:ext cx="4355976" cy="691277"/>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None/>
              <a:tabLst/>
              <a:defRPr/>
            </a:pPr>
            <a:r>
              <a:rPr lang="es-ES" sz="2400" noProof="0" dirty="0" smtClean="0">
                <a:latin typeface="+mn-lt"/>
              </a:rPr>
              <a:t>1</a:t>
            </a:r>
            <a:r>
              <a:rPr kumimoji="0" lang="es-E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s-ES" sz="2400" b="0" i="0" u="none" strike="noStrike" kern="1200" cap="none" spc="0" normalizeH="0" baseline="0" noProof="0" dirty="0" err="1" smtClean="0">
                <a:ln>
                  <a:noFill/>
                </a:ln>
                <a:solidFill>
                  <a:schemeClr val="tx1"/>
                </a:solidFill>
                <a:effectLst/>
                <a:uLnTx/>
                <a:uFillTx/>
                <a:latin typeface="+mn-lt"/>
                <a:ea typeface="+mn-ea"/>
                <a:cs typeface="+mn-cs"/>
              </a:rPr>
              <a:t>BV</a:t>
            </a:r>
            <a:r>
              <a:rPr kumimoji="0" lang="es-ES" sz="2400" b="0" i="1" u="none" strike="noStrike" kern="1200" cap="none" spc="0" normalizeH="0" baseline="0" noProof="0" dirty="0" err="1" smtClean="0">
                <a:ln>
                  <a:noFill/>
                </a:ln>
                <a:solidFill>
                  <a:schemeClr val="tx1"/>
                </a:solidFill>
                <a:effectLst/>
                <a:uLnTx/>
                <a:uFillTx/>
                <a:latin typeface="+mn-lt"/>
                <a:ea typeface="+mn-ea"/>
                <a:cs typeface="+mn-cs"/>
              </a:rPr>
              <a:t>sus</a:t>
            </a:r>
            <a:endParaRPr kumimoji="0" lang="es-ES" sz="2400" b="0" i="1" u="none" strike="noStrike" kern="1200" cap="none" spc="0" normalizeH="0" baseline="0" noProof="0" dirty="0">
              <a:ln>
                <a:noFill/>
              </a:ln>
              <a:solidFill>
                <a:schemeClr val="tx1"/>
              </a:solidFill>
              <a:effectLst/>
              <a:uLnTx/>
              <a:uFillTx/>
              <a:latin typeface="+mn-lt"/>
              <a:ea typeface="+mn-ea"/>
              <a:cs typeface="+mn-cs"/>
            </a:endParaRPr>
          </a:p>
        </p:txBody>
      </p:sp>
      <p:sp>
        <p:nvSpPr>
          <p:cNvPr id="19" name="2 Marcador de contenido"/>
          <p:cNvSpPr txBox="1">
            <a:spLocks/>
          </p:cNvSpPr>
          <p:nvPr/>
        </p:nvSpPr>
        <p:spPr>
          <a:xfrm>
            <a:off x="4932040" y="1340769"/>
            <a:ext cx="3960440" cy="864096"/>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dirty="0" smtClean="0">
                <a:latin typeface="+mn-lt"/>
              </a:rPr>
              <a:t>Voltaje máximo de colector-emisor que se puede soportar a través del transistor cuando lleva una corriente sustancial del colector.</a:t>
            </a:r>
            <a:endParaRPr kumimoji="0" lang="es-ES" b="0" i="0" u="none" strike="noStrike" kern="1200" cap="none" spc="0" normalizeH="0" baseline="0" noProof="0" dirty="0">
              <a:ln>
                <a:noFill/>
              </a:ln>
              <a:solidFill>
                <a:schemeClr val="tx1"/>
              </a:solidFill>
              <a:effectLst/>
              <a:uLnTx/>
              <a:uFillTx/>
              <a:latin typeface="+mn-lt"/>
              <a:ea typeface="+mn-ea"/>
              <a:cs typeface="+mn-cs"/>
            </a:endParaRPr>
          </a:p>
        </p:txBody>
      </p:sp>
      <p:sp>
        <p:nvSpPr>
          <p:cNvPr id="20" name="2 Marcador de contenido"/>
          <p:cNvSpPr txBox="1">
            <a:spLocks/>
          </p:cNvSpPr>
          <p:nvPr/>
        </p:nvSpPr>
        <p:spPr>
          <a:xfrm>
            <a:off x="4680520" y="2348880"/>
            <a:ext cx="4355976" cy="576064"/>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None/>
              <a:tabLst/>
              <a:defRPr/>
            </a:pPr>
            <a:r>
              <a:rPr lang="es-ES" sz="2400" dirty="0" smtClean="0">
                <a:latin typeface="+mn-lt"/>
              </a:rPr>
              <a:t>2</a:t>
            </a:r>
            <a:r>
              <a:rPr kumimoji="0" lang="es-E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s-ES" sz="2400" b="0" i="0" u="none" strike="noStrike" kern="1200" cap="none" spc="0" normalizeH="0" baseline="0" noProof="0" dirty="0" err="1" smtClean="0">
                <a:ln>
                  <a:noFill/>
                </a:ln>
                <a:solidFill>
                  <a:schemeClr val="tx1"/>
                </a:solidFill>
                <a:effectLst/>
                <a:uLnTx/>
                <a:uFillTx/>
                <a:latin typeface="+mn-lt"/>
                <a:ea typeface="+mn-ea"/>
                <a:cs typeface="+mn-cs"/>
              </a:rPr>
              <a:t>BV</a:t>
            </a:r>
            <a:r>
              <a:rPr kumimoji="0" lang="es-ES" sz="2400" b="0" i="1" u="none" strike="noStrike" kern="1200" cap="none" spc="0" normalizeH="0" baseline="0" noProof="0" dirty="0" err="1" smtClean="0">
                <a:ln>
                  <a:noFill/>
                </a:ln>
                <a:solidFill>
                  <a:schemeClr val="tx1"/>
                </a:solidFill>
                <a:effectLst/>
                <a:uLnTx/>
                <a:uFillTx/>
                <a:latin typeface="+mn-lt"/>
                <a:ea typeface="+mn-ea"/>
                <a:cs typeface="+mn-cs"/>
              </a:rPr>
              <a:t>c</a:t>
            </a:r>
            <a:r>
              <a:rPr kumimoji="0" lang="es-ES" sz="1600" b="0" i="1" u="none" strike="noStrike" kern="1200" cap="none" spc="0" normalizeH="0" baseline="0" noProof="0" dirty="0" err="1" smtClean="0">
                <a:ln>
                  <a:noFill/>
                </a:ln>
                <a:solidFill>
                  <a:schemeClr val="tx1"/>
                </a:solidFill>
                <a:effectLst/>
                <a:uLnTx/>
                <a:uFillTx/>
                <a:latin typeface="+mn-lt"/>
                <a:ea typeface="+mn-ea"/>
                <a:cs typeface="+mn-cs"/>
              </a:rPr>
              <a:t>E</a:t>
            </a:r>
            <a:r>
              <a:rPr kumimoji="0" lang="es-ES" sz="2400" b="0" i="1" u="none" strike="noStrike" kern="1200" cap="none" spc="0" normalizeH="0" baseline="0" noProof="0" dirty="0" err="1" smtClean="0">
                <a:ln>
                  <a:noFill/>
                </a:ln>
                <a:solidFill>
                  <a:schemeClr val="tx1"/>
                </a:solidFill>
                <a:effectLst/>
                <a:uLnTx/>
                <a:uFillTx/>
                <a:latin typeface="+mn-lt"/>
                <a:ea typeface="+mn-ea"/>
                <a:cs typeface="+mn-cs"/>
              </a:rPr>
              <a:t>o</a:t>
            </a:r>
            <a:endParaRPr kumimoji="0" lang="es-ES" sz="2400" b="0" i="1" u="none" strike="noStrike" kern="1200" cap="none" spc="0" normalizeH="0" baseline="0" noProof="0" dirty="0">
              <a:ln>
                <a:noFill/>
              </a:ln>
              <a:solidFill>
                <a:schemeClr val="tx1"/>
              </a:solidFill>
              <a:effectLst/>
              <a:uLnTx/>
              <a:uFillTx/>
              <a:latin typeface="+mn-lt"/>
              <a:ea typeface="+mn-ea"/>
              <a:cs typeface="+mn-cs"/>
            </a:endParaRPr>
          </a:p>
        </p:txBody>
      </p:sp>
      <p:sp>
        <p:nvSpPr>
          <p:cNvPr id="21" name="2 Marcador de contenido"/>
          <p:cNvSpPr txBox="1">
            <a:spLocks/>
          </p:cNvSpPr>
          <p:nvPr/>
        </p:nvSpPr>
        <p:spPr>
          <a:xfrm>
            <a:off x="5004048" y="2708920"/>
            <a:ext cx="3960440" cy="720080"/>
          </a:xfrm>
          <a:prstGeom prst="rect">
            <a:avLst/>
          </a:prstGeom>
        </p:spPr>
        <p:txBody>
          <a:bodyPr vert="horz" lIns="91440" tIns="45720" rIns="91440" bIns="45720" rtlCol="0">
            <a:normAutofit fontScale="55000" lnSpcReduction="20000"/>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sz="3200" dirty="0" smtClean="0">
                <a:latin typeface="+mn-lt"/>
              </a:rPr>
              <a:t>Voltaje de ruptura colector-emisor cuando la base esta abierta </a:t>
            </a:r>
            <a:endParaRPr kumimoji="0" lang="es-E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22" name="2 Marcador de contenido"/>
          <p:cNvSpPr txBox="1">
            <a:spLocks/>
          </p:cNvSpPr>
          <p:nvPr/>
        </p:nvSpPr>
        <p:spPr>
          <a:xfrm>
            <a:off x="4680520" y="3068960"/>
            <a:ext cx="4355976" cy="576064"/>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None/>
              <a:tabLst/>
              <a:defRPr/>
            </a:pPr>
            <a:r>
              <a:rPr lang="es-ES" sz="2400" noProof="0" dirty="0" smtClean="0">
                <a:latin typeface="+mn-lt"/>
              </a:rPr>
              <a:t>3</a:t>
            </a:r>
            <a:r>
              <a:rPr kumimoji="0" lang="es-E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s-ES" sz="2400" b="0" i="0" u="none" strike="noStrike" kern="1200" cap="none" spc="0" normalizeH="0" baseline="0" noProof="0" dirty="0" err="1" smtClean="0">
                <a:ln>
                  <a:noFill/>
                </a:ln>
                <a:solidFill>
                  <a:schemeClr val="tx1"/>
                </a:solidFill>
                <a:effectLst/>
                <a:uLnTx/>
                <a:uFillTx/>
                <a:latin typeface="+mn-lt"/>
                <a:ea typeface="+mn-ea"/>
                <a:cs typeface="+mn-cs"/>
              </a:rPr>
              <a:t>BV</a:t>
            </a:r>
            <a:r>
              <a:rPr kumimoji="0" lang="es-ES" sz="2400" b="0" i="1" u="none" strike="noStrike" kern="1200" cap="none" spc="0" normalizeH="0" baseline="0" noProof="0" dirty="0" err="1" smtClean="0">
                <a:ln>
                  <a:noFill/>
                </a:ln>
                <a:solidFill>
                  <a:schemeClr val="tx1"/>
                </a:solidFill>
                <a:effectLst/>
                <a:uLnTx/>
                <a:uFillTx/>
                <a:latin typeface="+mn-lt"/>
                <a:ea typeface="+mn-ea"/>
                <a:cs typeface="+mn-cs"/>
              </a:rPr>
              <a:t>c</a:t>
            </a:r>
            <a:r>
              <a:rPr lang="es-ES" sz="1600" i="1" dirty="0" err="1" smtClean="0">
                <a:latin typeface="+mn-lt"/>
              </a:rPr>
              <a:t>B</a:t>
            </a:r>
            <a:r>
              <a:rPr kumimoji="0" lang="es-ES" sz="2400" b="0" i="1" u="none" strike="noStrike" kern="1200" cap="none" spc="0" normalizeH="0" baseline="0" noProof="0" dirty="0" smtClean="0">
                <a:ln>
                  <a:noFill/>
                </a:ln>
                <a:solidFill>
                  <a:schemeClr val="tx1"/>
                </a:solidFill>
                <a:effectLst/>
                <a:uLnTx/>
                <a:uFillTx/>
                <a:latin typeface="+mn-lt"/>
                <a:ea typeface="+mn-ea"/>
                <a:cs typeface="+mn-cs"/>
              </a:rPr>
              <a:t>o</a:t>
            </a:r>
            <a:endParaRPr kumimoji="0" lang="es-ES" sz="2400" b="0" i="1" u="none" strike="noStrike" kern="1200" cap="none" spc="0" normalizeH="0" baseline="0" noProof="0" dirty="0">
              <a:ln>
                <a:noFill/>
              </a:ln>
              <a:solidFill>
                <a:schemeClr val="tx1"/>
              </a:solidFill>
              <a:effectLst/>
              <a:uLnTx/>
              <a:uFillTx/>
              <a:latin typeface="+mn-lt"/>
              <a:ea typeface="+mn-ea"/>
              <a:cs typeface="+mn-cs"/>
            </a:endParaRPr>
          </a:p>
        </p:txBody>
      </p:sp>
      <p:sp>
        <p:nvSpPr>
          <p:cNvPr id="23" name="2 Marcador de contenido"/>
          <p:cNvSpPr txBox="1">
            <a:spLocks/>
          </p:cNvSpPr>
          <p:nvPr/>
        </p:nvSpPr>
        <p:spPr>
          <a:xfrm>
            <a:off x="5004048" y="3429000"/>
            <a:ext cx="3960440" cy="720080"/>
          </a:xfrm>
          <a:prstGeom prst="rect">
            <a:avLst/>
          </a:prstGeom>
        </p:spPr>
        <p:txBody>
          <a:bodyPr vert="horz" lIns="91440" tIns="45720" rIns="91440" bIns="45720" rtlCol="0">
            <a:normAutofit fontScale="55000" lnSpcReduction="20000"/>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sz="3200" dirty="0" smtClean="0">
                <a:latin typeface="+mn-lt"/>
              </a:rPr>
              <a:t>Voltaje de ruptura colector-base cuando el emisor esta abierto </a:t>
            </a:r>
            <a:endParaRPr kumimoji="0" lang="es-E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24" name="2 Marcador de contenido"/>
          <p:cNvSpPr txBox="1">
            <a:spLocks/>
          </p:cNvSpPr>
          <p:nvPr/>
        </p:nvSpPr>
        <p:spPr>
          <a:xfrm>
            <a:off x="4716016" y="3861048"/>
            <a:ext cx="4355976" cy="576064"/>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None/>
              <a:tabLst/>
              <a:defRPr/>
            </a:pPr>
            <a:r>
              <a:rPr lang="es-ES" sz="2400" dirty="0" smtClean="0">
                <a:latin typeface="+mn-lt"/>
              </a:rPr>
              <a:t>4</a:t>
            </a:r>
            <a:r>
              <a:rPr kumimoji="0" lang="es-ES" sz="2400" b="0" i="0" u="none" strike="noStrike" kern="1200" cap="none" spc="0" normalizeH="0" baseline="0" noProof="0" dirty="0" smtClean="0">
                <a:ln>
                  <a:noFill/>
                </a:ln>
                <a:solidFill>
                  <a:schemeClr val="tx1"/>
                </a:solidFill>
                <a:effectLst/>
                <a:uLnTx/>
                <a:uFillTx/>
                <a:latin typeface="+mn-lt"/>
                <a:ea typeface="+mn-ea"/>
                <a:cs typeface="+mn-cs"/>
              </a:rPr>
              <a:t>. Zona de ruptura primaria</a:t>
            </a:r>
            <a:endParaRPr kumimoji="0" lang="es-ES" sz="2400" b="0" i="1" u="none" strike="noStrike" kern="1200" cap="none" spc="0" normalizeH="0" baseline="0" noProof="0" dirty="0">
              <a:ln>
                <a:noFill/>
              </a:ln>
              <a:solidFill>
                <a:schemeClr val="tx1"/>
              </a:solidFill>
              <a:effectLst/>
              <a:uLnTx/>
              <a:uFillTx/>
              <a:latin typeface="+mn-lt"/>
              <a:ea typeface="+mn-ea"/>
              <a:cs typeface="+mn-cs"/>
            </a:endParaRPr>
          </a:p>
        </p:txBody>
      </p:sp>
      <p:sp>
        <p:nvSpPr>
          <p:cNvPr id="25" name="2 Marcador de contenido"/>
          <p:cNvSpPr txBox="1">
            <a:spLocks/>
          </p:cNvSpPr>
          <p:nvPr/>
        </p:nvSpPr>
        <p:spPr>
          <a:xfrm>
            <a:off x="5004048" y="4221088"/>
            <a:ext cx="3960440" cy="720080"/>
          </a:xfrm>
          <a:prstGeom prst="rect">
            <a:avLst/>
          </a:prstGeom>
        </p:spPr>
        <p:txBody>
          <a:bodyPr vert="horz" lIns="91440" tIns="45720" rIns="91440" bIns="45720" rtlCol="0">
            <a:normAutofit fontScale="47500" lnSpcReduction="20000"/>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sz="3200" dirty="0" smtClean="0">
                <a:latin typeface="+mn-lt"/>
              </a:rPr>
              <a:t>Se debe a la ruptura convencional de avalancha de la unión </a:t>
            </a:r>
            <a:r>
              <a:rPr lang="es-ES" sz="3200" b="1" i="1" dirty="0" smtClean="0">
                <a:latin typeface="+mn-lt"/>
              </a:rPr>
              <a:t>C-B</a:t>
            </a:r>
            <a:r>
              <a:rPr lang="es-ES" sz="3200" i="1" dirty="0" smtClean="0">
                <a:latin typeface="+mn-lt"/>
              </a:rPr>
              <a:t> </a:t>
            </a:r>
            <a:r>
              <a:rPr lang="es-ES" sz="3200" dirty="0" smtClean="0">
                <a:latin typeface="+mn-lt"/>
              </a:rPr>
              <a:t>y el flujo grande de corriente que conlleva.</a:t>
            </a:r>
            <a:endParaRPr kumimoji="0" lang="es-ES" sz="3200" b="0" i="1" u="none" strike="noStrike" kern="1200" cap="none" spc="0" normalizeH="0" baseline="0" noProof="0" dirty="0">
              <a:ln>
                <a:noFill/>
              </a:ln>
              <a:solidFill>
                <a:schemeClr val="tx1"/>
              </a:solidFill>
              <a:effectLst/>
              <a:uLnTx/>
              <a:uFillTx/>
              <a:latin typeface="+mn-lt"/>
              <a:ea typeface="+mn-ea"/>
              <a:cs typeface="+mn-cs"/>
            </a:endParaRPr>
          </a:p>
        </p:txBody>
      </p:sp>
      <p:sp>
        <p:nvSpPr>
          <p:cNvPr id="26" name="2 Marcador de contenido"/>
          <p:cNvSpPr txBox="1">
            <a:spLocks/>
          </p:cNvSpPr>
          <p:nvPr/>
        </p:nvSpPr>
        <p:spPr>
          <a:xfrm>
            <a:off x="4752528" y="4869160"/>
            <a:ext cx="4355976" cy="576064"/>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None/>
              <a:tabLst/>
              <a:defRPr/>
            </a:pPr>
            <a:r>
              <a:rPr lang="es-ES" sz="2400" noProof="0" dirty="0" smtClean="0">
                <a:latin typeface="+mn-lt"/>
              </a:rPr>
              <a:t>5</a:t>
            </a:r>
            <a:r>
              <a:rPr kumimoji="0" lang="es-ES" sz="2400" b="0" i="0" u="none" strike="noStrike" kern="1200" cap="none" spc="0" normalizeH="0" baseline="0" noProof="0" dirty="0" smtClean="0">
                <a:ln>
                  <a:noFill/>
                </a:ln>
                <a:solidFill>
                  <a:schemeClr val="tx1"/>
                </a:solidFill>
                <a:effectLst/>
                <a:uLnTx/>
                <a:uFillTx/>
                <a:latin typeface="+mn-lt"/>
                <a:ea typeface="+mn-ea"/>
                <a:cs typeface="+mn-cs"/>
              </a:rPr>
              <a:t>. Zona de ruptura secundaria</a:t>
            </a:r>
            <a:endParaRPr kumimoji="0" lang="es-ES" sz="2400" b="0" i="1" u="none" strike="noStrike" kern="1200" cap="none" spc="0" normalizeH="0" baseline="0" noProof="0" dirty="0">
              <a:ln>
                <a:noFill/>
              </a:ln>
              <a:solidFill>
                <a:schemeClr val="tx1"/>
              </a:solidFill>
              <a:effectLst/>
              <a:uLnTx/>
              <a:uFillTx/>
              <a:latin typeface="+mn-lt"/>
              <a:ea typeface="+mn-ea"/>
              <a:cs typeface="+mn-cs"/>
            </a:endParaRPr>
          </a:p>
        </p:txBody>
      </p:sp>
      <p:sp>
        <p:nvSpPr>
          <p:cNvPr id="28" name="2 Marcador de contenido"/>
          <p:cNvSpPr txBox="1">
            <a:spLocks/>
          </p:cNvSpPr>
          <p:nvPr/>
        </p:nvSpPr>
        <p:spPr>
          <a:xfrm>
            <a:off x="4752528" y="6309320"/>
            <a:ext cx="4355976" cy="576064"/>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None/>
              <a:tabLst/>
              <a:defRPr/>
            </a:pPr>
            <a:r>
              <a:rPr lang="es-ES" sz="2400" dirty="0" smtClean="0">
                <a:latin typeface="+mn-lt"/>
              </a:rPr>
              <a:t>6</a:t>
            </a:r>
            <a:r>
              <a:rPr kumimoji="0" lang="es-ES" sz="2400" b="0" i="0" u="none" strike="noStrike" kern="1200" cap="none" spc="0" normalizeH="0" baseline="0" noProof="0" dirty="0" smtClean="0">
                <a:ln>
                  <a:noFill/>
                </a:ln>
                <a:solidFill>
                  <a:schemeClr val="tx1"/>
                </a:solidFill>
                <a:effectLst/>
                <a:uLnTx/>
                <a:uFillTx/>
                <a:latin typeface="+mn-lt"/>
                <a:ea typeface="+mn-ea"/>
                <a:cs typeface="+mn-cs"/>
              </a:rPr>
              <a:t>. Zona de cuasi-saturación</a:t>
            </a:r>
            <a:endParaRPr kumimoji="0" lang="es-ES" sz="2400" b="0" i="1" u="none" strike="noStrike" kern="1200" cap="none" spc="0" normalizeH="0" baseline="0" noProof="0" dirty="0">
              <a:ln>
                <a:noFill/>
              </a:ln>
              <a:solidFill>
                <a:schemeClr val="tx1"/>
              </a:solidFill>
              <a:effectLst/>
              <a:uLnTx/>
              <a:uFillTx/>
              <a:latin typeface="+mn-lt"/>
              <a:ea typeface="+mn-ea"/>
              <a:cs typeface="+mn-cs"/>
            </a:endParaRPr>
          </a:p>
        </p:txBody>
      </p:sp>
      <p:pic>
        <p:nvPicPr>
          <p:cNvPr id="2051" name="Picture 3"/>
          <p:cNvPicPr>
            <a:picLocks noChangeAspect="1" noChangeArrowheads="1"/>
          </p:cNvPicPr>
          <p:nvPr/>
        </p:nvPicPr>
        <p:blipFill>
          <a:blip r:embed="rId4" cstate="print"/>
          <a:srcRect/>
          <a:stretch>
            <a:fillRect/>
          </a:stretch>
        </p:blipFill>
        <p:spPr bwMode="auto">
          <a:xfrm>
            <a:off x="683568" y="5396061"/>
            <a:ext cx="3848100" cy="1057275"/>
          </a:xfrm>
          <a:prstGeom prst="rect">
            <a:avLst/>
          </a:prstGeom>
          <a:noFill/>
          <a:ln w="9525">
            <a:noFill/>
            <a:miter lim="800000"/>
            <a:headEnd/>
            <a:tailEnd/>
          </a:ln>
        </p:spPr>
      </p:pic>
      <p:sp>
        <p:nvSpPr>
          <p:cNvPr id="29" name="2 Marcador de contenido"/>
          <p:cNvSpPr txBox="1">
            <a:spLocks/>
          </p:cNvSpPr>
          <p:nvPr/>
        </p:nvSpPr>
        <p:spPr>
          <a:xfrm>
            <a:off x="5004048" y="5229200"/>
            <a:ext cx="3960440" cy="1296144"/>
          </a:xfrm>
          <a:prstGeom prst="rect">
            <a:avLst/>
          </a:prstGeom>
        </p:spPr>
        <p:txBody>
          <a:bodyPr vert="horz" lIns="91440" tIns="45720" rIns="91440" bIns="45720" rtlCol="0">
            <a:noAutofit/>
          </a:bodyPr>
          <a:lstStyle/>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sz="1400" dirty="0" smtClean="0">
                <a:latin typeface="+mn-lt"/>
              </a:rPr>
              <a:t>Se debe a una caída en picada de V</a:t>
            </a:r>
            <a:r>
              <a:rPr lang="es-ES" sz="1100" dirty="0" smtClean="0">
                <a:latin typeface="+mn-lt"/>
              </a:rPr>
              <a:t>CE</a:t>
            </a:r>
            <a:r>
              <a:rPr lang="es-ES" sz="1400" dirty="0" smtClean="0">
                <a:latin typeface="+mn-lt"/>
              </a:rPr>
              <a:t> con grandes corrientes de colector. Conforme disminuye la tensión de colector, a menudo hay un aumento de </a:t>
            </a:r>
            <a:r>
              <a:rPr lang="es-ES" sz="1400" dirty="0" err="1" smtClean="0">
                <a:latin typeface="+mn-lt"/>
              </a:rPr>
              <a:t>Ic</a:t>
            </a:r>
            <a:r>
              <a:rPr lang="es-ES" sz="1400" dirty="0" smtClean="0">
                <a:latin typeface="+mn-lt"/>
              </a:rPr>
              <a:t> y un aumento significativo de la disipación de potencia</a:t>
            </a:r>
            <a:endParaRPr kumimoji="0" lang="es-ES" sz="1400" b="0" i="1"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down)">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wipe(down)">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wipe(down)">
                                      <p:cBhvr>
                                        <p:cTn id="17" dur="500"/>
                                        <p:tgtEl>
                                          <p:spTgt spid="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wipe(down)">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wipe(down)">
                                      <p:cBhvr>
                                        <p:cTn id="27" dur="500"/>
                                        <p:tgtEl>
                                          <p:spTgt spid="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wipe(down)">
                                      <p:cBhvr>
                                        <p:cTn id="32" dur="500"/>
                                        <p:tgtEl>
                                          <p:spTgt spid="2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4">
                                            <p:txEl>
                                              <p:pRg st="0" end="0"/>
                                            </p:txEl>
                                          </p:spTgt>
                                        </p:tgtEl>
                                        <p:attrNameLst>
                                          <p:attrName>style.visibility</p:attrName>
                                        </p:attrNameLst>
                                      </p:cBhvr>
                                      <p:to>
                                        <p:strVal val="visible"/>
                                      </p:to>
                                    </p:set>
                                    <p:animEffect transition="in" filter="wipe(down)">
                                      <p:cBhvr>
                                        <p:cTn id="37" dur="500"/>
                                        <p:tgtEl>
                                          <p:spTgt spid="2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xEl>
                                              <p:pRg st="0" end="0"/>
                                            </p:txEl>
                                          </p:spTgt>
                                        </p:tgtEl>
                                        <p:attrNameLst>
                                          <p:attrName>style.visibility</p:attrName>
                                        </p:attrNameLst>
                                      </p:cBhvr>
                                      <p:to>
                                        <p:strVal val="visible"/>
                                      </p:to>
                                    </p:set>
                                    <p:animEffect transition="in" filter="wipe(down)">
                                      <p:cBhvr>
                                        <p:cTn id="42" dur="500"/>
                                        <p:tgtEl>
                                          <p:spTgt spid="2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wipe(down)">
                                      <p:cBhvr>
                                        <p:cTn id="47" dur="500"/>
                                        <p:tgtEl>
                                          <p:spTgt spid="2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9">
                                            <p:txEl>
                                              <p:pRg st="0" end="0"/>
                                            </p:txEl>
                                          </p:spTgt>
                                        </p:tgtEl>
                                        <p:attrNameLst>
                                          <p:attrName>style.visibility</p:attrName>
                                        </p:attrNameLst>
                                      </p:cBhvr>
                                      <p:to>
                                        <p:strVal val="visible"/>
                                      </p:to>
                                    </p:set>
                                    <p:animEffect transition="in" filter="wipe(down)">
                                      <p:cBhvr>
                                        <p:cTn id="52" dur="500"/>
                                        <p:tgtEl>
                                          <p:spTgt spid="2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8">
                                            <p:txEl>
                                              <p:pRg st="0" end="0"/>
                                            </p:txEl>
                                          </p:spTgt>
                                        </p:tgtEl>
                                        <p:attrNameLst>
                                          <p:attrName>style.visibility</p:attrName>
                                        </p:attrNameLst>
                                      </p:cBhvr>
                                      <p:to>
                                        <p:strVal val="visible"/>
                                      </p:to>
                                    </p:set>
                                    <p:animEffect transition="in" filter="wipe(down)">
                                      <p:cBhvr>
                                        <p:cTn id="5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p:bldP spid="19" grpId="0" build="allAtOnce"/>
      <p:bldP spid="20" grpId="0" build="allAtOnce"/>
      <p:bldP spid="21" grpId="0" build="allAtOnce"/>
      <p:bldP spid="22" grpId="0" build="allAtOnce"/>
      <p:bldP spid="23" grpId="0" build="allAtOnce"/>
      <p:bldP spid="24" grpId="0" build="allAtOnce"/>
      <p:bldP spid="25" grpId="0" build="allAtOnce"/>
      <p:bldP spid="26" grpId="0" build="allAtOnce"/>
      <p:bldP spid="28" grpId="0" build="allAtOnce"/>
      <p:bldP spid="29"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553071" y="116632"/>
            <a:ext cx="6835353"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Limitaciones Operativas 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5" name="4 CuadroTexto"/>
          <p:cNvSpPr txBox="1"/>
          <p:nvPr/>
        </p:nvSpPr>
        <p:spPr>
          <a:xfrm>
            <a:off x="762662" y="836712"/>
            <a:ext cx="1802096" cy="369332"/>
          </a:xfrm>
          <a:prstGeom prst="rect">
            <a:avLst/>
          </a:prstGeom>
          <a:noFill/>
        </p:spPr>
        <p:txBody>
          <a:bodyPr wrap="none" rtlCol="0">
            <a:spAutoFit/>
          </a:bodyPr>
          <a:lstStyle/>
          <a:p>
            <a:pPr>
              <a:buFont typeface="Wingdings" pitchFamily="2" charset="2"/>
              <a:buChar char="ü"/>
            </a:pPr>
            <a:r>
              <a:rPr lang="es-ES" b="1" dirty="0" smtClean="0"/>
              <a:t>BJT Parasito</a:t>
            </a:r>
            <a:endParaRPr lang="es-ES" b="1" dirty="0"/>
          </a:p>
        </p:txBody>
      </p:sp>
      <p:sp>
        <p:nvSpPr>
          <p:cNvPr id="8" name="7 CuadroTexto"/>
          <p:cNvSpPr txBox="1"/>
          <p:nvPr/>
        </p:nvSpPr>
        <p:spPr>
          <a:xfrm>
            <a:off x="971600" y="3645024"/>
            <a:ext cx="7894855" cy="646331"/>
          </a:xfrm>
          <a:prstGeom prst="rect">
            <a:avLst/>
          </a:prstGeom>
          <a:noFill/>
        </p:spPr>
        <p:txBody>
          <a:bodyPr wrap="square" rtlCol="0">
            <a:spAutoFit/>
          </a:bodyPr>
          <a:lstStyle/>
          <a:p>
            <a:pPr algn="just">
              <a:buFont typeface="Wingdings" pitchFamily="2" charset="2"/>
              <a:buChar char="Ø"/>
            </a:pPr>
            <a:r>
              <a:rPr lang="es-ES" dirty="0" smtClean="0"/>
              <a:t>La zona del cuerpo del MOSFET sirve como base del BJT, la fuente como el emisor del BJT y el drenaje como el colector del BJT.</a:t>
            </a:r>
            <a:endParaRPr lang="es-ES" dirty="0"/>
          </a:p>
        </p:txBody>
      </p:sp>
      <p:pic>
        <p:nvPicPr>
          <p:cNvPr id="70658" name="Picture 2"/>
          <p:cNvPicPr>
            <a:picLocks noChangeAspect="1" noChangeArrowheads="1"/>
          </p:cNvPicPr>
          <p:nvPr/>
        </p:nvPicPr>
        <p:blipFill>
          <a:blip r:embed="rId2" cstate="print"/>
          <a:srcRect/>
          <a:stretch>
            <a:fillRect/>
          </a:stretch>
        </p:blipFill>
        <p:spPr bwMode="auto">
          <a:xfrm>
            <a:off x="1543050" y="1268760"/>
            <a:ext cx="6057900" cy="2247900"/>
          </a:xfrm>
          <a:prstGeom prst="rect">
            <a:avLst/>
          </a:prstGeom>
          <a:noFill/>
          <a:ln w="9525">
            <a:noFill/>
            <a:miter lim="800000"/>
            <a:headEnd/>
            <a:tailEnd/>
          </a:ln>
        </p:spPr>
      </p:pic>
      <p:sp>
        <p:nvSpPr>
          <p:cNvPr id="9" name="8 CuadroTexto"/>
          <p:cNvSpPr txBox="1"/>
          <p:nvPr/>
        </p:nvSpPr>
        <p:spPr>
          <a:xfrm>
            <a:off x="971600" y="4294837"/>
            <a:ext cx="7894855" cy="1200329"/>
          </a:xfrm>
          <a:prstGeom prst="rect">
            <a:avLst/>
          </a:prstGeom>
          <a:noFill/>
        </p:spPr>
        <p:txBody>
          <a:bodyPr wrap="square" rtlCol="0">
            <a:spAutoFit/>
          </a:bodyPr>
          <a:lstStyle/>
          <a:p>
            <a:pPr algn="just">
              <a:buFont typeface="Wingdings" pitchFamily="2" charset="2"/>
              <a:buChar char="Ø"/>
            </a:pPr>
            <a:r>
              <a:rPr lang="es-ES" dirty="0" smtClean="0"/>
              <a:t>La beta del BJT puede ser considerablemente mas grande que 1 debido a que la longitud de la zona del cuerpo donde se forma el canal del MOSFET se mantiene lo mas corta posible para ayudar a reducir la resistencia en estado activo.  </a:t>
            </a:r>
            <a:endParaRPr lang="es-ES" dirty="0"/>
          </a:p>
        </p:txBody>
      </p:sp>
      <p:sp>
        <p:nvSpPr>
          <p:cNvPr id="10" name="9 CuadroTexto"/>
          <p:cNvSpPr txBox="1"/>
          <p:nvPr/>
        </p:nvSpPr>
        <p:spPr>
          <a:xfrm>
            <a:off x="971600" y="5469031"/>
            <a:ext cx="7894855" cy="923330"/>
          </a:xfrm>
          <a:prstGeom prst="rect">
            <a:avLst/>
          </a:prstGeom>
          <a:noFill/>
        </p:spPr>
        <p:txBody>
          <a:bodyPr wrap="square" rtlCol="0">
            <a:spAutoFit/>
          </a:bodyPr>
          <a:lstStyle/>
          <a:p>
            <a:pPr algn="just">
              <a:buFont typeface="Wingdings" pitchFamily="2" charset="2"/>
              <a:buChar char="Ø"/>
            </a:pPr>
            <a:r>
              <a:rPr lang="es-ES" dirty="0" smtClean="0"/>
              <a:t>Es necesario que este BJT se mantenga apagado en todo momento, manteniendo el potencial de la base lo mas cercano posible al potencial de la fuente.  </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553071" y="116632"/>
            <a:ext cx="6835353"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Limitaciones Operativas 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5" name="4 CuadroTexto"/>
          <p:cNvSpPr txBox="1"/>
          <p:nvPr/>
        </p:nvSpPr>
        <p:spPr>
          <a:xfrm>
            <a:off x="762662" y="836712"/>
            <a:ext cx="1802096" cy="369332"/>
          </a:xfrm>
          <a:prstGeom prst="rect">
            <a:avLst/>
          </a:prstGeom>
          <a:noFill/>
        </p:spPr>
        <p:txBody>
          <a:bodyPr wrap="none" rtlCol="0">
            <a:spAutoFit/>
          </a:bodyPr>
          <a:lstStyle/>
          <a:p>
            <a:pPr>
              <a:buFont typeface="Wingdings" pitchFamily="2" charset="2"/>
              <a:buChar char="ü"/>
            </a:pPr>
            <a:r>
              <a:rPr lang="es-ES" b="1" dirty="0" smtClean="0"/>
              <a:t>BJT Parasito</a:t>
            </a:r>
            <a:endParaRPr lang="es-ES" b="1" dirty="0"/>
          </a:p>
        </p:txBody>
      </p:sp>
      <p:sp>
        <p:nvSpPr>
          <p:cNvPr id="8" name="7 CuadroTexto"/>
          <p:cNvSpPr txBox="1"/>
          <p:nvPr/>
        </p:nvSpPr>
        <p:spPr>
          <a:xfrm>
            <a:off x="971600" y="3784972"/>
            <a:ext cx="7894855" cy="2585323"/>
          </a:xfrm>
          <a:prstGeom prst="rect">
            <a:avLst/>
          </a:prstGeom>
          <a:noFill/>
        </p:spPr>
        <p:txBody>
          <a:bodyPr wrap="square" rtlCol="0">
            <a:spAutoFit/>
          </a:bodyPr>
          <a:lstStyle/>
          <a:p>
            <a:pPr algn="just">
              <a:buFont typeface="Wingdings" pitchFamily="2" charset="2"/>
              <a:buChar char="Ø"/>
            </a:pPr>
            <a:r>
              <a:rPr lang="es-ES" dirty="0" smtClean="0"/>
              <a:t>Si la base del BJT flotara pueden surgir varios inconvenientes:</a:t>
            </a:r>
          </a:p>
          <a:p>
            <a:pPr algn="just">
              <a:buFont typeface="Wingdings" pitchFamily="2" charset="2"/>
              <a:buChar char="Ø"/>
            </a:pPr>
            <a:endParaRPr lang="es-ES" dirty="0" smtClean="0"/>
          </a:p>
          <a:p>
            <a:pPr marL="800100" lvl="1" indent="-342900" algn="just">
              <a:buFont typeface="+mj-lt"/>
              <a:buAutoNum type="arabicPeriod"/>
            </a:pPr>
            <a:r>
              <a:rPr lang="es-ES" dirty="0" smtClean="0"/>
              <a:t>En primer lugar la tensión de ruptura del MOSFET se reduciría  de </a:t>
            </a:r>
            <a:r>
              <a:rPr lang="es-ES" i="1" dirty="0" smtClean="0"/>
              <a:t>BV</a:t>
            </a:r>
            <a:r>
              <a:rPr lang="es-ES" sz="1400" i="1" dirty="0" smtClean="0"/>
              <a:t>DSS</a:t>
            </a:r>
            <a:r>
              <a:rPr lang="es-ES" dirty="0" smtClean="0"/>
              <a:t> =</a:t>
            </a:r>
            <a:r>
              <a:rPr lang="es-ES" i="1" dirty="0" smtClean="0"/>
              <a:t>BV</a:t>
            </a:r>
            <a:r>
              <a:rPr lang="es-ES" sz="1400" i="1" dirty="0" smtClean="0"/>
              <a:t>CBO</a:t>
            </a:r>
            <a:r>
              <a:rPr lang="es-ES" dirty="0" smtClean="0"/>
              <a:t> a </a:t>
            </a:r>
            <a:r>
              <a:rPr lang="es-ES" i="1" dirty="0" smtClean="0"/>
              <a:t>BV</a:t>
            </a:r>
            <a:r>
              <a:rPr lang="es-ES" sz="1400" i="1" dirty="0" smtClean="0"/>
              <a:t>CEO</a:t>
            </a:r>
            <a:r>
              <a:rPr lang="es-ES" dirty="0" smtClean="0"/>
              <a:t>, una caída que podría llegar al 50%.</a:t>
            </a:r>
          </a:p>
          <a:p>
            <a:pPr marL="800100" lvl="1" indent="-342900" algn="just">
              <a:buFont typeface="+mj-lt"/>
              <a:buAutoNum type="arabicPeriod"/>
            </a:pPr>
            <a:r>
              <a:rPr lang="es-ES" dirty="0" smtClean="0"/>
              <a:t>En segundo lugar, el potencial de base a emisor puede crecer lo suficiente para encender al BJT y entrar en saturación, ocasionando una considerable disipación de potencia, y peor aun, el BJT no se puede apagar por medio de la terminal de base debido a que la base no es accesible.</a:t>
            </a:r>
            <a:endParaRPr lang="es-ES" dirty="0"/>
          </a:p>
        </p:txBody>
      </p:sp>
      <p:pic>
        <p:nvPicPr>
          <p:cNvPr id="70658" name="Picture 2"/>
          <p:cNvPicPr>
            <a:picLocks noChangeAspect="1" noChangeArrowheads="1"/>
          </p:cNvPicPr>
          <p:nvPr/>
        </p:nvPicPr>
        <p:blipFill>
          <a:blip r:embed="rId2" cstate="print"/>
          <a:srcRect/>
          <a:stretch>
            <a:fillRect/>
          </a:stretch>
        </p:blipFill>
        <p:spPr bwMode="auto">
          <a:xfrm>
            <a:off x="1543050" y="1325116"/>
            <a:ext cx="6057900" cy="2247900"/>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wipe(dow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down)">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58"/>
          <p:cNvSpPr>
            <a:spLocks noChangeArrowheads="1"/>
          </p:cNvSpPr>
          <p:nvPr/>
        </p:nvSpPr>
        <p:spPr bwMode="auto">
          <a:xfrm>
            <a:off x="1553071" y="116632"/>
            <a:ext cx="6835353" cy="520655"/>
          </a:xfrm>
          <a:prstGeom prst="rect">
            <a:avLst/>
          </a:prstGeom>
          <a:noFill/>
          <a:ln w="12700">
            <a:noFill/>
            <a:miter lim="800000"/>
            <a:headEnd/>
            <a:tailEnd/>
          </a:ln>
        </p:spPr>
        <p:txBody>
          <a:bodyPr wrap="square" lIns="90488" tIns="44450" rIns="90488" bIns="44450">
            <a:spAutoFit/>
          </a:bodyPr>
          <a:lstStyle/>
          <a:p>
            <a:pPr eaLnBrk="0" hangingPunct="0"/>
            <a:r>
              <a:rPr lang="es-ES" sz="2800" b="1" u="sng" dirty="0" smtClean="0">
                <a:solidFill>
                  <a:srgbClr val="008080"/>
                </a:solidFill>
              </a:rPr>
              <a:t>Limitaciones Operativas del MOSFET</a:t>
            </a:r>
            <a:endParaRPr lang="es-ES" sz="2800" b="1" u="sng" noProof="1">
              <a:solidFill>
                <a:srgbClr val="008080"/>
              </a:solidFill>
            </a:endParaRPr>
          </a:p>
        </p:txBody>
      </p:sp>
      <p:sp>
        <p:nvSpPr>
          <p:cNvPr id="10243" name="Rectangle 160"/>
          <p:cNvSpPr>
            <a:spLocks noChangeArrowheads="1"/>
          </p:cNvSpPr>
          <p:nvPr/>
        </p:nvSpPr>
        <p:spPr bwMode="auto">
          <a:xfrm>
            <a:off x="6159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0244" name="Text Box 161"/>
          <p:cNvSpPr txBox="1">
            <a:spLocks noChangeArrowheads="1"/>
          </p:cNvSpPr>
          <p:nvPr/>
        </p:nvSpPr>
        <p:spPr bwMode="auto">
          <a:xfrm rot="-5400000">
            <a:off x="-28201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5" name="4 CuadroTexto"/>
          <p:cNvSpPr txBox="1"/>
          <p:nvPr/>
        </p:nvSpPr>
        <p:spPr>
          <a:xfrm>
            <a:off x="762662" y="836712"/>
            <a:ext cx="3379451" cy="369332"/>
          </a:xfrm>
          <a:prstGeom prst="rect">
            <a:avLst/>
          </a:prstGeom>
          <a:noFill/>
        </p:spPr>
        <p:txBody>
          <a:bodyPr wrap="none" rtlCol="0">
            <a:spAutoFit/>
          </a:bodyPr>
          <a:lstStyle/>
          <a:p>
            <a:pPr>
              <a:buFont typeface="Wingdings" pitchFamily="2" charset="2"/>
              <a:buChar char="ü"/>
            </a:pPr>
            <a:r>
              <a:rPr lang="es-ES" b="1" dirty="0" smtClean="0"/>
              <a:t>Área de Operación Segura</a:t>
            </a:r>
            <a:endParaRPr lang="es-ES" b="1" dirty="0"/>
          </a:p>
        </p:txBody>
      </p:sp>
      <p:sp>
        <p:nvSpPr>
          <p:cNvPr id="8" name="7 CuadroTexto"/>
          <p:cNvSpPr txBox="1"/>
          <p:nvPr/>
        </p:nvSpPr>
        <p:spPr>
          <a:xfrm>
            <a:off x="971600" y="4687976"/>
            <a:ext cx="7894855" cy="1477328"/>
          </a:xfrm>
          <a:prstGeom prst="rect">
            <a:avLst/>
          </a:prstGeom>
          <a:noFill/>
        </p:spPr>
        <p:txBody>
          <a:bodyPr wrap="square" rtlCol="0">
            <a:spAutoFit/>
          </a:bodyPr>
          <a:lstStyle/>
          <a:p>
            <a:pPr algn="just">
              <a:buFont typeface="Wingdings" pitchFamily="2" charset="2"/>
              <a:buChar char="Ø"/>
            </a:pPr>
            <a:r>
              <a:rPr lang="es-ES" dirty="0" smtClean="0"/>
              <a:t>Tres factores determinan el área de operación segura:</a:t>
            </a:r>
          </a:p>
          <a:p>
            <a:pPr marL="800100" lvl="1" indent="-342900" algn="just">
              <a:buFont typeface="+mj-lt"/>
              <a:buAutoNum type="arabicPeriod"/>
            </a:pPr>
            <a:r>
              <a:rPr lang="es-ES" dirty="0" smtClean="0"/>
              <a:t>La máxima corriente de drenaje I</a:t>
            </a:r>
            <a:r>
              <a:rPr lang="es-ES" sz="1400" dirty="0" smtClean="0"/>
              <a:t>DM</a:t>
            </a:r>
            <a:r>
              <a:rPr lang="es-ES" dirty="0" smtClean="0"/>
              <a:t>.</a:t>
            </a:r>
          </a:p>
          <a:p>
            <a:pPr marL="800100" lvl="1" indent="-342900" algn="just">
              <a:buFont typeface="+mj-lt"/>
              <a:buAutoNum type="arabicPeriod"/>
            </a:pPr>
            <a:r>
              <a:rPr lang="es-ES" dirty="0" smtClean="0"/>
              <a:t>La temperatura interna de la unión </a:t>
            </a:r>
            <a:r>
              <a:rPr lang="es-ES" dirty="0" err="1" smtClean="0"/>
              <a:t>T</a:t>
            </a:r>
            <a:r>
              <a:rPr lang="es-ES" sz="1400" dirty="0" err="1" smtClean="0"/>
              <a:t>j</a:t>
            </a:r>
            <a:r>
              <a:rPr lang="es-ES" dirty="0" smtClean="0"/>
              <a:t>, regida por la disipación de potencia del dispositivo.</a:t>
            </a:r>
          </a:p>
          <a:p>
            <a:pPr marL="800100" lvl="1" indent="-342900" algn="just">
              <a:buFont typeface="+mj-lt"/>
              <a:buAutoNum type="arabicPeriod"/>
            </a:pPr>
            <a:r>
              <a:rPr lang="es-ES" dirty="0" smtClean="0"/>
              <a:t>La tensión de ruptura </a:t>
            </a:r>
            <a:r>
              <a:rPr lang="es-ES" i="1" dirty="0" smtClean="0"/>
              <a:t>BV</a:t>
            </a:r>
            <a:r>
              <a:rPr lang="es-ES" sz="1400" i="1" dirty="0" smtClean="0"/>
              <a:t>DSS</a:t>
            </a:r>
            <a:r>
              <a:rPr lang="es-ES" dirty="0" smtClean="0"/>
              <a:t>.</a:t>
            </a:r>
          </a:p>
        </p:txBody>
      </p:sp>
      <p:pic>
        <p:nvPicPr>
          <p:cNvPr id="71682" name="Picture 2"/>
          <p:cNvPicPr>
            <a:picLocks noChangeAspect="1" noChangeArrowheads="1"/>
          </p:cNvPicPr>
          <p:nvPr/>
        </p:nvPicPr>
        <p:blipFill>
          <a:blip r:embed="rId2" cstate="print"/>
          <a:srcRect/>
          <a:stretch>
            <a:fillRect/>
          </a:stretch>
        </p:blipFill>
        <p:spPr bwMode="auto">
          <a:xfrm>
            <a:off x="2628900" y="1196752"/>
            <a:ext cx="3886200" cy="3343275"/>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0"/>
          <p:cNvSpPr>
            <a:spLocks noChangeArrowheads="1"/>
          </p:cNvSpPr>
          <p:nvPr/>
        </p:nvSpPr>
        <p:spPr bwMode="auto">
          <a:xfrm>
            <a:off x="5016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4339" name="Text Box 91"/>
          <p:cNvSpPr txBox="1">
            <a:spLocks noChangeArrowheads="1"/>
          </p:cNvSpPr>
          <p:nvPr/>
        </p:nvSpPr>
        <p:spPr bwMode="auto">
          <a:xfrm rot="-5400000">
            <a:off x="-29344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14340" name="Text Box 92"/>
          <p:cNvSpPr txBox="1">
            <a:spLocks noChangeArrowheads="1"/>
          </p:cNvSpPr>
          <p:nvPr/>
        </p:nvSpPr>
        <p:spPr bwMode="auto">
          <a:xfrm>
            <a:off x="587375" y="111125"/>
            <a:ext cx="7381875" cy="396875"/>
          </a:xfrm>
          <a:prstGeom prst="rect">
            <a:avLst/>
          </a:prstGeom>
          <a:noFill/>
          <a:ln w="28575" algn="ctr">
            <a:noFill/>
            <a:miter lim="800000"/>
            <a:headEnd/>
            <a:tailEnd/>
          </a:ln>
        </p:spPr>
        <p:txBody>
          <a:bodyPr>
            <a:spAutoFit/>
          </a:bodyPr>
          <a:lstStyle/>
          <a:p>
            <a:pPr>
              <a:spcBef>
                <a:spcPct val="50000"/>
              </a:spcBef>
            </a:pPr>
            <a:r>
              <a:rPr lang="es-ES" sz="2000">
                <a:solidFill>
                  <a:srgbClr val="008080"/>
                </a:solidFill>
              </a:rPr>
              <a:t>Parámetros fundamentales para seleccionar un MOSFET</a:t>
            </a:r>
          </a:p>
        </p:txBody>
      </p:sp>
      <p:sp>
        <p:nvSpPr>
          <p:cNvPr id="14341" name="Rectangle 93"/>
          <p:cNvSpPr>
            <a:spLocks noChangeArrowheads="1"/>
          </p:cNvSpPr>
          <p:nvPr/>
        </p:nvSpPr>
        <p:spPr bwMode="auto">
          <a:xfrm>
            <a:off x="6045200" y="3581400"/>
            <a:ext cx="1104900" cy="1735138"/>
          </a:xfrm>
          <a:prstGeom prst="rect">
            <a:avLst/>
          </a:prstGeom>
          <a:solidFill>
            <a:srgbClr val="FFCC00"/>
          </a:solidFill>
          <a:ln w="9525" algn="ctr">
            <a:noFill/>
            <a:miter lim="800000"/>
            <a:headEnd/>
            <a:tailEnd/>
          </a:ln>
        </p:spPr>
        <p:txBody>
          <a:bodyPr wrap="none" anchor="ctr"/>
          <a:lstStyle/>
          <a:p>
            <a:endParaRPr lang="es-ES"/>
          </a:p>
        </p:txBody>
      </p:sp>
      <p:sp>
        <p:nvSpPr>
          <p:cNvPr id="14342" name="Rectangle 94"/>
          <p:cNvSpPr>
            <a:spLocks noChangeArrowheads="1"/>
          </p:cNvSpPr>
          <p:nvPr/>
        </p:nvSpPr>
        <p:spPr bwMode="auto">
          <a:xfrm>
            <a:off x="3606800" y="3581400"/>
            <a:ext cx="1104900" cy="1765300"/>
          </a:xfrm>
          <a:prstGeom prst="rect">
            <a:avLst/>
          </a:prstGeom>
          <a:solidFill>
            <a:srgbClr val="FFCC00"/>
          </a:solidFill>
          <a:ln w="9525" algn="ctr">
            <a:noFill/>
            <a:miter lim="800000"/>
            <a:headEnd/>
            <a:tailEnd/>
          </a:ln>
        </p:spPr>
        <p:txBody>
          <a:bodyPr wrap="none" anchor="ctr"/>
          <a:lstStyle/>
          <a:p>
            <a:endParaRPr lang="es-ES"/>
          </a:p>
        </p:txBody>
      </p:sp>
      <p:sp>
        <p:nvSpPr>
          <p:cNvPr id="14343" name="Rectangle 95"/>
          <p:cNvSpPr>
            <a:spLocks noChangeArrowheads="1"/>
          </p:cNvSpPr>
          <p:nvPr/>
        </p:nvSpPr>
        <p:spPr bwMode="auto">
          <a:xfrm>
            <a:off x="1282700" y="3606800"/>
            <a:ext cx="1104900" cy="2413000"/>
          </a:xfrm>
          <a:prstGeom prst="rect">
            <a:avLst/>
          </a:prstGeom>
          <a:solidFill>
            <a:srgbClr val="FFCC00"/>
          </a:solidFill>
          <a:ln w="9525" algn="ctr">
            <a:noFill/>
            <a:miter lim="800000"/>
            <a:headEnd/>
            <a:tailEnd/>
          </a:ln>
        </p:spPr>
        <p:txBody>
          <a:bodyPr wrap="none" anchor="ctr"/>
          <a:lstStyle/>
          <a:p>
            <a:endParaRPr lang="es-ES"/>
          </a:p>
        </p:txBody>
      </p:sp>
      <p:sp>
        <p:nvSpPr>
          <p:cNvPr id="14344" name="Rectangle 96"/>
          <p:cNvSpPr>
            <a:spLocks noChangeArrowheads="1"/>
          </p:cNvSpPr>
          <p:nvPr/>
        </p:nvSpPr>
        <p:spPr bwMode="auto">
          <a:xfrm>
            <a:off x="2273300" y="596900"/>
            <a:ext cx="4025900" cy="1541463"/>
          </a:xfrm>
          <a:prstGeom prst="rect">
            <a:avLst/>
          </a:prstGeom>
          <a:solidFill>
            <a:srgbClr val="008080"/>
          </a:solidFill>
          <a:ln w="9525" algn="ctr">
            <a:noFill/>
            <a:miter lim="800000"/>
            <a:headEnd/>
            <a:tailEnd/>
          </a:ln>
        </p:spPr>
        <p:txBody>
          <a:bodyPr wrap="none" anchor="ctr"/>
          <a:lstStyle/>
          <a:p>
            <a:endParaRPr lang="es-ES"/>
          </a:p>
        </p:txBody>
      </p:sp>
      <p:sp>
        <p:nvSpPr>
          <p:cNvPr id="14345" name="Text Box 97"/>
          <p:cNvSpPr txBox="1">
            <a:spLocks noChangeArrowheads="1"/>
          </p:cNvSpPr>
          <p:nvPr/>
        </p:nvSpPr>
        <p:spPr bwMode="auto">
          <a:xfrm>
            <a:off x="2654300" y="812800"/>
            <a:ext cx="3860800" cy="1192213"/>
          </a:xfrm>
          <a:prstGeom prst="rect">
            <a:avLst/>
          </a:prstGeom>
          <a:noFill/>
          <a:ln w="9525" algn="ctr">
            <a:noFill/>
            <a:miter lim="800000"/>
            <a:headEnd/>
            <a:tailEnd/>
          </a:ln>
        </p:spPr>
        <p:txBody>
          <a:bodyPr>
            <a:spAutoFit/>
          </a:bodyPr>
          <a:lstStyle/>
          <a:p>
            <a:pPr>
              <a:spcBef>
                <a:spcPct val="50000"/>
              </a:spcBef>
              <a:buFontTx/>
              <a:buChar char="•"/>
            </a:pPr>
            <a:r>
              <a:rPr lang="es-ES">
                <a:solidFill>
                  <a:schemeClr val="bg1"/>
                </a:solidFill>
              </a:rPr>
              <a:t> Tensión de ruptura</a:t>
            </a:r>
          </a:p>
          <a:p>
            <a:pPr>
              <a:spcBef>
                <a:spcPct val="50000"/>
              </a:spcBef>
              <a:buFontTx/>
              <a:buChar char="•"/>
            </a:pPr>
            <a:r>
              <a:rPr lang="es-ES">
                <a:solidFill>
                  <a:schemeClr val="bg1"/>
                </a:solidFill>
              </a:rPr>
              <a:t> Resistencia en conducción</a:t>
            </a:r>
          </a:p>
          <a:p>
            <a:pPr>
              <a:spcBef>
                <a:spcPct val="50000"/>
              </a:spcBef>
              <a:buFontTx/>
              <a:buChar char="•"/>
            </a:pPr>
            <a:r>
              <a:rPr lang="es-ES">
                <a:solidFill>
                  <a:schemeClr val="bg1"/>
                </a:solidFill>
              </a:rPr>
              <a:t> Corriente máxima</a:t>
            </a:r>
          </a:p>
        </p:txBody>
      </p:sp>
      <p:sp>
        <p:nvSpPr>
          <p:cNvPr id="14346" name="Text Box 98"/>
          <p:cNvSpPr txBox="1">
            <a:spLocks noChangeArrowheads="1"/>
          </p:cNvSpPr>
          <p:nvPr/>
        </p:nvSpPr>
        <p:spPr bwMode="auto">
          <a:xfrm>
            <a:off x="838200" y="2628900"/>
            <a:ext cx="5824538" cy="366713"/>
          </a:xfrm>
          <a:prstGeom prst="rect">
            <a:avLst/>
          </a:prstGeom>
          <a:noFill/>
          <a:ln w="9525" algn="ctr">
            <a:noFill/>
            <a:miter lim="800000"/>
            <a:headEnd/>
            <a:tailEnd/>
          </a:ln>
        </p:spPr>
        <p:txBody>
          <a:bodyPr>
            <a:spAutoFit/>
          </a:bodyPr>
          <a:lstStyle/>
          <a:p>
            <a:pPr>
              <a:spcBef>
                <a:spcPct val="50000"/>
              </a:spcBef>
            </a:pPr>
            <a:r>
              <a:rPr lang="es-ES">
                <a:solidFill>
                  <a:srgbClr val="008080"/>
                </a:solidFill>
              </a:rPr>
              <a:t>Tensiones de ruptura de dispositivos comerciales</a:t>
            </a:r>
          </a:p>
        </p:txBody>
      </p:sp>
      <p:sp>
        <p:nvSpPr>
          <p:cNvPr id="14347" name="Text Box 99"/>
          <p:cNvSpPr txBox="1">
            <a:spLocks noChangeArrowheads="1"/>
          </p:cNvSpPr>
          <p:nvPr/>
        </p:nvSpPr>
        <p:spPr bwMode="auto">
          <a:xfrm>
            <a:off x="1181100" y="3073400"/>
            <a:ext cx="1612900" cy="366713"/>
          </a:xfrm>
          <a:prstGeom prst="rect">
            <a:avLst/>
          </a:prstGeom>
          <a:noFill/>
          <a:ln w="9525" algn="ctr">
            <a:noFill/>
            <a:miter lim="800000"/>
            <a:headEnd/>
            <a:tailEnd/>
          </a:ln>
        </p:spPr>
        <p:txBody>
          <a:bodyPr>
            <a:spAutoFit/>
          </a:bodyPr>
          <a:lstStyle/>
          <a:p>
            <a:pPr>
              <a:spcBef>
                <a:spcPct val="50000"/>
              </a:spcBef>
            </a:pPr>
            <a:r>
              <a:rPr lang="es-ES"/>
              <a:t>Baja tensión</a:t>
            </a:r>
          </a:p>
        </p:txBody>
      </p:sp>
      <p:sp>
        <p:nvSpPr>
          <p:cNvPr id="14348" name="Text Box 100"/>
          <p:cNvSpPr txBox="1">
            <a:spLocks noChangeArrowheads="1"/>
          </p:cNvSpPr>
          <p:nvPr/>
        </p:nvSpPr>
        <p:spPr bwMode="auto">
          <a:xfrm>
            <a:off x="3365500" y="3073400"/>
            <a:ext cx="1993900" cy="366713"/>
          </a:xfrm>
          <a:prstGeom prst="rect">
            <a:avLst/>
          </a:prstGeom>
          <a:noFill/>
          <a:ln w="9525" algn="ctr">
            <a:noFill/>
            <a:miter lim="800000"/>
            <a:headEnd/>
            <a:tailEnd/>
          </a:ln>
        </p:spPr>
        <p:txBody>
          <a:bodyPr>
            <a:spAutoFit/>
          </a:bodyPr>
          <a:lstStyle/>
          <a:p>
            <a:pPr>
              <a:spcBef>
                <a:spcPct val="50000"/>
              </a:spcBef>
            </a:pPr>
            <a:r>
              <a:rPr lang="es-ES"/>
              <a:t>Media tensión</a:t>
            </a:r>
          </a:p>
        </p:txBody>
      </p:sp>
      <p:sp>
        <p:nvSpPr>
          <p:cNvPr id="14349" name="Text Box 101"/>
          <p:cNvSpPr txBox="1">
            <a:spLocks noChangeArrowheads="1"/>
          </p:cNvSpPr>
          <p:nvPr/>
        </p:nvSpPr>
        <p:spPr bwMode="auto">
          <a:xfrm>
            <a:off x="5905500" y="3073400"/>
            <a:ext cx="1612900" cy="366713"/>
          </a:xfrm>
          <a:prstGeom prst="rect">
            <a:avLst/>
          </a:prstGeom>
          <a:noFill/>
          <a:ln w="9525" algn="ctr">
            <a:noFill/>
            <a:miter lim="800000"/>
            <a:headEnd/>
            <a:tailEnd/>
          </a:ln>
        </p:spPr>
        <p:txBody>
          <a:bodyPr>
            <a:spAutoFit/>
          </a:bodyPr>
          <a:lstStyle/>
          <a:p>
            <a:pPr>
              <a:spcBef>
                <a:spcPct val="50000"/>
              </a:spcBef>
            </a:pPr>
            <a:r>
              <a:rPr lang="es-ES"/>
              <a:t>Alta tensión</a:t>
            </a:r>
          </a:p>
        </p:txBody>
      </p:sp>
      <p:sp>
        <p:nvSpPr>
          <p:cNvPr id="14350" name="Text Box 102"/>
          <p:cNvSpPr txBox="1">
            <a:spLocks noChangeArrowheads="1"/>
          </p:cNvSpPr>
          <p:nvPr/>
        </p:nvSpPr>
        <p:spPr bwMode="auto">
          <a:xfrm>
            <a:off x="1498600" y="3568700"/>
            <a:ext cx="1016000" cy="2430463"/>
          </a:xfrm>
          <a:prstGeom prst="rect">
            <a:avLst/>
          </a:prstGeom>
          <a:noFill/>
          <a:ln w="9525" algn="ctr">
            <a:noFill/>
            <a:miter lim="800000"/>
            <a:headEnd/>
            <a:tailEnd/>
          </a:ln>
        </p:spPr>
        <p:txBody>
          <a:bodyPr>
            <a:spAutoFit/>
          </a:bodyPr>
          <a:lstStyle/>
          <a:p>
            <a:pPr>
              <a:spcBef>
                <a:spcPct val="50000"/>
              </a:spcBef>
            </a:pPr>
            <a:r>
              <a:rPr lang="es-ES"/>
              <a:t>15 V</a:t>
            </a:r>
          </a:p>
          <a:p>
            <a:pPr>
              <a:spcBef>
                <a:spcPct val="50000"/>
              </a:spcBef>
            </a:pPr>
            <a:r>
              <a:rPr lang="es-ES"/>
              <a:t>30 V</a:t>
            </a:r>
          </a:p>
          <a:p>
            <a:pPr>
              <a:spcBef>
                <a:spcPct val="50000"/>
              </a:spcBef>
            </a:pPr>
            <a:r>
              <a:rPr lang="es-ES"/>
              <a:t>45 V</a:t>
            </a:r>
          </a:p>
          <a:p>
            <a:pPr>
              <a:spcBef>
                <a:spcPct val="50000"/>
              </a:spcBef>
            </a:pPr>
            <a:r>
              <a:rPr lang="es-ES"/>
              <a:t>55 V</a:t>
            </a:r>
          </a:p>
          <a:p>
            <a:pPr>
              <a:spcBef>
                <a:spcPct val="50000"/>
              </a:spcBef>
            </a:pPr>
            <a:r>
              <a:rPr lang="es-ES"/>
              <a:t>60 V</a:t>
            </a:r>
          </a:p>
          <a:p>
            <a:pPr>
              <a:spcBef>
                <a:spcPct val="50000"/>
              </a:spcBef>
            </a:pPr>
            <a:r>
              <a:rPr lang="es-ES"/>
              <a:t>80 V</a:t>
            </a:r>
          </a:p>
        </p:txBody>
      </p:sp>
      <p:sp>
        <p:nvSpPr>
          <p:cNvPr id="14351" name="Text Box 103"/>
          <p:cNvSpPr txBox="1">
            <a:spLocks noChangeArrowheads="1"/>
          </p:cNvSpPr>
          <p:nvPr/>
        </p:nvSpPr>
        <p:spPr bwMode="auto">
          <a:xfrm>
            <a:off x="3759200" y="3568700"/>
            <a:ext cx="1231900" cy="1604963"/>
          </a:xfrm>
          <a:prstGeom prst="rect">
            <a:avLst/>
          </a:prstGeom>
          <a:noFill/>
          <a:ln w="9525" algn="ctr">
            <a:noFill/>
            <a:miter lim="800000"/>
            <a:headEnd/>
            <a:tailEnd/>
          </a:ln>
        </p:spPr>
        <p:txBody>
          <a:bodyPr>
            <a:spAutoFit/>
          </a:bodyPr>
          <a:lstStyle/>
          <a:p>
            <a:pPr>
              <a:spcBef>
                <a:spcPct val="50000"/>
              </a:spcBef>
            </a:pPr>
            <a:r>
              <a:rPr lang="es-ES"/>
              <a:t>100 V</a:t>
            </a:r>
          </a:p>
          <a:p>
            <a:pPr>
              <a:spcBef>
                <a:spcPct val="50000"/>
              </a:spcBef>
            </a:pPr>
            <a:r>
              <a:rPr lang="es-ES"/>
              <a:t>150 V</a:t>
            </a:r>
          </a:p>
          <a:p>
            <a:pPr>
              <a:spcBef>
                <a:spcPct val="50000"/>
              </a:spcBef>
            </a:pPr>
            <a:r>
              <a:rPr lang="es-ES"/>
              <a:t>200 V</a:t>
            </a:r>
          </a:p>
          <a:p>
            <a:pPr>
              <a:spcBef>
                <a:spcPct val="50000"/>
              </a:spcBef>
            </a:pPr>
            <a:r>
              <a:rPr lang="es-ES"/>
              <a:t>400 V</a:t>
            </a:r>
          </a:p>
        </p:txBody>
      </p:sp>
      <p:sp>
        <p:nvSpPr>
          <p:cNvPr id="14352" name="Text Box 104"/>
          <p:cNvSpPr txBox="1">
            <a:spLocks noChangeArrowheads="1"/>
          </p:cNvSpPr>
          <p:nvPr/>
        </p:nvSpPr>
        <p:spPr bwMode="auto">
          <a:xfrm>
            <a:off x="6146800" y="3594100"/>
            <a:ext cx="1193800" cy="1604963"/>
          </a:xfrm>
          <a:prstGeom prst="rect">
            <a:avLst/>
          </a:prstGeom>
          <a:noFill/>
          <a:ln w="9525" algn="ctr">
            <a:noFill/>
            <a:miter lim="800000"/>
            <a:headEnd/>
            <a:tailEnd/>
          </a:ln>
        </p:spPr>
        <p:txBody>
          <a:bodyPr>
            <a:spAutoFit/>
          </a:bodyPr>
          <a:lstStyle/>
          <a:p>
            <a:pPr>
              <a:spcBef>
                <a:spcPct val="50000"/>
              </a:spcBef>
            </a:pPr>
            <a:r>
              <a:rPr lang="es-ES"/>
              <a:t>500 V</a:t>
            </a:r>
          </a:p>
          <a:p>
            <a:pPr>
              <a:spcBef>
                <a:spcPct val="50000"/>
              </a:spcBef>
            </a:pPr>
            <a:r>
              <a:rPr lang="es-ES"/>
              <a:t>600 V</a:t>
            </a:r>
          </a:p>
          <a:p>
            <a:pPr>
              <a:spcBef>
                <a:spcPct val="50000"/>
              </a:spcBef>
            </a:pPr>
            <a:r>
              <a:rPr lang="es-ES"/>
              <a:t>800 V</a:t>
            </a:r>
          </a:p>
          <a:p>
            <a:pPr>
              <a:spcBef>
                <a:spcPct val="50000"/>
              </a:spcBef>
            </a:pPr>
            <a:r>
              <a:rPr lang="es-ES"/>
              <a:t>1000 V</a:t>
            </a: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5"/>
          <p:cNvSpPr>
            <a:spLocks noChangeArrowheads="1"/>
          </p:cNvSpPr>
          <p:nvPr/>
        </p:nvSpPr>
        <p:spPr bwMode="auto">
          <a:xfrm>
            <a:off x="5016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5363" name="Text Box 16"/>
          <p:cNvSpPr txBox="1">
            <a:spLocks noChangeArrowheads="1"/>
          </p:cNvSpPr>
          <p:nvPr/>
        </p:nvSpPr>
        <p:spPr bwMode="auto">
          <a:xfrm rot="-5400000">
            <a:off x="-29344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15364" name="Text Box 17"/>
          <p:cNvSpPr txBox="1">
            <a:spLocks noChangeArrowheads="1"/>
          </p:cNvSpPr>
          <p:nvPr/>
        </p:nvSpPr>
        <p:spPr bwMode="auto">
          <a:xfrm>
            <a:off x="703263" y="138113"/>
            <a:ext cx="4371975" cy="396875"/>
          </a:xfrm>
          <a:prstGeom prst="rect">
            <a:avLst/>
          </a:prstGeom>
          <a:noFill/>
          <a:ln w="28575" algn="ctr">
            <a:noFill/>
            <a:miter lim="800000"/>
            <a:headEnd/>
            <a:tailEnd/>
          </a:ln>
        </p:spPr>
        <p:txBody>
          <a:bodyPr>
            <a:spAutoFit/>
          </a:bodyPr>
          <a:lstStyle/>
          <a:p>
            <a:pPr>
              <a:spcBef>
                <a:spcPct val="50000"/>
              </a:spcBef>
            </a:pPr>
            <a:r>
              <a:rPr lang="es-ES" sz="2000">
                <a:solidFill>
                  <a:srgbClr val="008080"/>
                </a:solidFill>
              </a:rPr>
              <a:t>Resistencia en conducción (R</a:t>
            </a:r>
            <a:r>
              <a:rPr lang="es-ES" sz="2000" baseline="-25000">
                <a:solidFill>
                  <a:srgbClr val="008080"/>
                </a:solidFill>
              </a:rPr>
              <a:t>DSon</a:t>
            </a:r>
            <a:r>
              <a:rPr lang="es-ES" sz="2000">
                <a:solidFill>
                  <a:srgbClr val="008080"/>
                </a:solidFill>
              </a:rPr>
              <a:t>)</a:t>
            </a:r>
          </a:p>
        </p:txBody>
      </p:sp>
      <p:sp>
        <p:nvSpPr>
          <p:cNvPr id="15365" name="Text Box 18"/>
          <p:cNvSpPr txBox="1">
            <a:spLocks noChangeArrowheads="1"/>
          </p:cNvSpPr>
          <p:nvPr/>
        </p:nvSpPr>
        <p:spPr bwMode="auto">
          <a:xfrm>
            <a:off x="862013" y="741363"/>
            <a:ext cx="5618162" cy="366712"/>
          </a:xfrm>
          <a:prstGeom prst="rect">
            <a:avLst/>
          </a:prstGeom>
          <a:solidFill>
            <a:srgbClr val="008080"/>
          </a:solidFill>
          <a:ln w="28575" algn="ctr">
            <a:noFill/>
            <a:miter lim="800000"/>
            <a:headEnd/>
            <a:tailEnd/>
          </a:ln>
        </p:spPr>
        <p:txBody>
          <a:bodyPr>
            <a:spAutoFit/>
          </a:bodyPr>
          <a:lstStyle/>
          <a:p>
            <a:pPr>
              <a:spcBef>
                <a:spcPct val="50000"/>
              </a:spcBef>
            </a:pPr>
            <a:r>
              <a:rPr lang="es-ES">
                <a:solidFill>
                  <a:schemeClr val="bg1"/>
                </a:solidFill>
              </a:rPr>
              <a:t>Es el parámetro más importante en un MOSFET</a:t>
            </a:r>
          </a:p>
        </p:txBody>
      </p:sp>
      <p:sp>
        <p:nvSpPr>
          <p:cNvPr id="15366" name="Text Box 19"/>
          <p:cNvSpPr txBox="1">
            <a:spLocks noChangeArrowheads="1"/>
          </p:cNvSpPr>
          <p:nvPr/>
        </p:nvSpPr>
        <p:spPr bwMode="auto">
          <a:xfrm>
            <a:off x="839788" y="1338263"/>
            <a:ext cx="7010400" cy="366712"/>
          </a:xfrm>
          <a:prstGeom prst="rect">
            <a:avLst/>
          </a:prstGeom>
          <a:noFill/>
          <a:ln w="28575" algn="ctr">
            <a:noFill/>
            <a:miter lim="800000"/>
            <a:headEnd/>
            <a:tailEnd/>
          </a:ln>
        </p:spPr>
        <p:txBody>
          <a:bodyPr>
            <a:spAutoFit/>
          </a:bodyPr>
          <a:lstStyle/>
          <a:p>
            <a:pPr>
              <a:spcBef>
                <a:spcPct val="50000"/>
              </a:spcBef>
            </a:pPr>
            <a:r>
              <a:rPr lang="es-ES"/>
              <a:t>El MOSFET en conducción se modela utilizando la R</a:t>
            </a:r>
            <a:r>
              <a:rPr lang="es-ES" baseline="-25000"/>
              <a:t>DSon</a:t>
            </a:r>
            <a:endParaRPr lang="es-ES"/>
          </a:p>
        </p:txBody>
      </p:sp>
      <p:grpSp>
        <p:nvGrpSpPr>
          <p:cNvPr id="2" name="Group 20"/>
          <p:cNvGrpSpPr>
            <a:grpSpLocks/>
          </p:cNvGrpSpPr>
          <p:nvPr/>
        </p:nvGrpSpPr>
        <p:grpSpPr bwMode="auto">
          <a:xfrm>
            <a:off x="1677988" y="1852613"/>
            <a:ext cx="1557337" cy="1524000"/>
            <a:chOff x="382" y="3360"/>
            <a:chExt cx="981" cy="960"/>
          </a:xfrm>
        </p:grpSpPr>
        <p:sp>
          <p:nvSpPr>
            <p:cNvPr id="15391" name="Line 21"/>
            <p:cNvSpPr>
              <a:spLocks noChangeShapeType="1"/>
            </p:cNvSpPr>
            <p:nvPr/>
          </p:nvSpPr>
          <p:spPr bwMode="auto">
            <a:xfrm rot="-5400000">
              <a:off x="1000" y="3703"/>
              <a:ext cx="0" cy="246"/>
            </a:xfrm>
            <a:prstGeom prst="line">
              <a:avLst/>
            </a:prstGeom>
            <a:noFill/>
            <a:ln w="38100">
              <a:solidFill>
                <a:schemeClr val="tx1"/>
              </a:solidFill>
              <a:round/>
              <a:headEnd type="triangle" w="med" len="med"/>
              <a:tailEnd/>
            </a:ln>
          </p:spPr>
          <p:txBody>
            <a:bodyPr wrap="none" anchor="ctr"/>
            <a:lstStyle/>
            <a:p>
              <a:endParaRPr lang="es-ES"/>
            </a:p>
          </p:txBody>
        </p:sp>
        <p:sp>
          <p:nvSpPr>
            <p:cNvPr id="15392" name="Text Box 22"/>
            <p:cNvSpPr txBox="1">
              <a:spLocks noChangeArrowheads="1"/>
            </p:cNvSpPr>
            <p:nvPr/>
          </p:nvSpPr>
          <p:spPr bwMode="auto">
            <a:xfrm>
              <a:off x="382" y="3798"/>
              <a:ext cx="265"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G</a:t>
              </a:r>
            </a:p>
          </p:txBody>
        </p:sp>
        <p:sp>
          <p:nvSpPr>
            <p:cNvPr id="15393" name="Text Box 23"/>
            <p:cNvSpPr txBox="1">
              <a:spLocks noChangeArrowheads="1"/>
            </p:cNvSpPr>
            <p:nvPr/>
          </p:nvSpPr>
          <p:spPr bwMode="auto">
            <a:xfrm>
              <a:off x="1108" y="3360"/>
              <a:ext cx="255"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D</a:t>
              </a:r>
            </a:p>
          </p:txBody>
        </p:sp>
        <p:sp>
          <p:nvSpPr>
            <p:cNvPr id="15394" name="Text Box 24"/>
            <p:cNvSpPr txBox="1">
              <a:spLocks noChangeArrowheads="1"/>
            </p:cNvSpPr>
            <p:nvPr/>
          </p:nvSpPr>
          <p:spPr bwMode="auto">
            <a:xfrm>
              <a:off x="1106" y="4032"/>
              <a:ext cx="244" cy="288"/>
            </a:xfrm>
            <a:prstGeom prst="rect">
              <a:avLst/>
            </a:prstGeom>
            <a:noFill/>
            <a:ln w="12700">
              <a:noFill/>
              <a:miter lim="800000"/>
              <a:headEnd/>
              <a:tailEnd/>
            </a:ln>
          </p:spPr>
          <p:txBody>
            <a:bodyPr wrap="none">
              <a:spAutoFit/>
            </a:bodyPr>
            <a:lstStyle/>
            <a:p>
              <a:pPr eaLnBrk="0" hangingPunct="0"/>
              <a:r>
                <a:rPr lang="es-ES_tradnl" sz="2400">
                  <a:solidFill>
                    <a:srgbClr val="A50021"/>
                  </a:solidFill>
                </a:rPr>
                <a:t>S</a:t>
              </a:r>
            </a:p>
          </p:txBody>
        </p:sp>
        <p:grpSp>
          <p:nvGrpSpPr>
            <p:cNvPr id="3" name="Group 25"/>
            <p:cNvGrpSpPr>
              <a:grpSpLocks/>
            </p:cNvGrpSpPr>
            <p:nvPr/>
          </p:nvGrpSpPr>
          <p:grpSpPr bwMode="auto">
            <a:xfrm>
              <a:off x="866" y="3917"/>
              <a:ext cx="256" cy="362"/>
              <a:chOff x="3792" y="3330"/>
              <a:chExt cx="256" cy="362"/>
            </a:xfrm>
          </p:grpSpPr>
          <p:sp>
            <p:nvSpPr>
              <p:cNvPr id="15402" name="Freeform 26"/>
              <p:cNvSpPr>
                <a:spLocks/>
              </p:cNvSpPr>
              <p:nvPr/>
            </p:nvSpPr>
            <p:spPr bwMode="auto">
              <a:xfrm flipV="1">
                <a:off x="3804" y="3396"/>
                <a:ext cx="244" cy="296"/>
              </a:xfrm>
              <a:custGeom>
                <a:avLst/>
                <a:gdLst>
                  <a:gd name="T0" fmla="*/ 0 w 244"/>
                  <a:gd name="T1" fmla="*/ 296 h 296"/>
                  <a:gd name="T2" fmla="*/ 244 w 244"/>
                  <a:gd name="T3" fmla="*/ 296 h 296"/>
                  <a:gd name="T4" fmla="*/ 244 w 244"/>
                  <a:gd name="T5" fmla="*/ 0 h 296"/>
                  <a:gd name="T6" fmla="*/ 0 60000 65536"/>
                  <a:gd name="T7" fmla="*/ 0 60000 65536"/>
                  <a:gd name="T8" fmla="*/ 0 60000 65536"/>
                  <a:gd name="T9" fmla="*/ 0 w 244"/>
                  <a:gd name="T10" fmla="*/ 0 h 296"/>
                  <a:gd name="T11" fmla="*/ 244 w 244"/>
                  <a:gd name="T12" fmla="*/ 296 h 296"/>
                </a:gdLst>
                <a:ahLst/>
                <a:cxnLst>
                  <a:cxn ang="T6">
                    <a:pos x="T0" y="T1"/>
                  </a:cxn>
                  <a:cxn ang="T7">
                    <a:pos x="T2" y="T3"/>
                  </a:cxn>
                  <a:cxn ang="T8">
                    <a:pos x="T4" y="T5"/>
                  </a:cxn>
                </a:cxnLst>
                <a:rect l="T9" t="T10" r="T11" b="T12"/>
                <a:pathLst>
                  <a:path w="244" h="296">
                    <a:moveTo>
                      <a:pt x="0" y="296"/>
                    </a:moveTo>
                    <a:lnTo>
                      <a:pt x="244" y="296"/>
                    </a:lnTo>
                    <a:lnTo>
                      <a:pt x="244" y="0"/>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15403" name="Line 27"/>
              <p:cNvSpPr>
                <a:spLocks noChangeShapeType="1"/>
              </p:cNvSpPr>
              <p:nvPr/>
            </p:nvSpPr>
            <p:spPr bwMode="auto">
              <a:xfrm>
                <a:off x="3792" y="3330"/>
                <a:ext cx="0" cy="156"/>
              </a:xfrm>
              <a:prstGeom prst="line">
                <a:avLst/>
              </a:prstGeom>
              <a:noFill/>
              <a:ln w="38100">
                <a:solidFill>
                  <a:schemeClr val="tx1"/>
                </a:solidFill>
                <a:round/>
                <a:headEnd/>
                <a:tailEnd/>
              </a:ln>
            </p:spPr>
            <p:txBody>
              <a:bodyPr wrap="none" anchor="ctr"/>
              <a:lstStyle/>
              <a:p>
                <a:endParaRPr lang="es-ES"/>
              </a:p>
            </p:txBody>
          </p:sp>
        </p:grpSp>
        <p:grpSp>
          <p:nvGrpSpPr>
            <p:cNvPr id="4" name="Group 28"/>
            <p:cNvGrpSpPr>
              <a:grpSpLocks/>
            </p:cNvGrpSpPr>
            <p:nvPr/>
          </p:nvGrpSpPr>
          <p:grpSpPr bwMode="auto">
            <a:xfrm flipV="1">
              <a:off x="866" y="3401"/>
              <a:ext cx="256" cy="362"/>
              <a:chOff x="3792" y="3330"/>
              <a:chExt cx="256" cy="362"/>
            </a:xfrm>
          </p:grpSpPr>
          <p:sp>
            <p:nvSpPr>
              <p:cNvPr id="15400" name="Freeform 29"/>
              <p:cNvSpPr>
                <a:spLocks/>
              </p:cNvSpPr>
              <p:nvPr/>
            </p:nvSpPr>
            <p:spPr bwMode="auto">
              <a:xfrm flipV="1">
                <a:off x="3804" y="3396"/>
                <a:ext cx="244" cy="296"/>
              </a:xfrm>
              <a:custGeom>
                <a:avLst/>
                <a:gdLst>
                  <a:gd name="T0" fmla="*/ 0 w 244"/>
                  <a:gd name="T1" fmla="*/ 296 h 296"/>
                  <a:gd name="T2" fmla="*/ 244 w 244"/>
                  <a:gd name="T3" fmla="*/ 296 h 296"/>
                  <a:gd name="T4" fmla="*/ 244 w 244"/>
                  <a:gd name="T5" fmla="*/ 0 h 296"/>
                  <a:gd name="T6" fmla="*/ 0 60000 65536"/>
                  <a:gd name="T7" fmla="*/ 0 60000 65536"/>
                  <a:gd name="T8" fmla="*/ 0 60000 65536"/>
                  <a:gd name="T9" fmla="*/ 0 w 244"/>
                  <a:gd name="T10" fmla="*/ 0 h 296"/>
                  <a:gd name="T11" fmla="*/ 244 w 244"/>
                  <a:gd name="T12" fmla="*/ 296 h 296"/>
                </a:gdLst>
                <a:ahLst/>
                <a:cxnLst>
                  <a:cxn ang="T6">
                    <a:pos x="T0" y="T1"/>
                  </a:cxn>
                  <a:cxn ang="T7">
                    <a:pos x="T2" y="T3"/>
                  </a:cxn>
                  <a:cxn ang="T8">
                    <a:pos x="T4" y="T5"/>
                  </a:cxn>
                </a:cxnLst>
                <a:rect l="T9" t="T10" r="T11" b="T12"/>
                <a:pathLst>
                  <a:path w="244" h="296">
                    <a:moveTo>
                      <a:pt x="0" y="296"/>
                    </a:moveTo>
                    <a:lnTo>
                      <a:pt x="244" y="296"/>
                    </a:lnTo>
                    <a:lnTo>
                      <a:pt x="244" y="0"/>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15401" name="Line 30"/>
              <p:cNvSpPr>
                <a:spLocks noChangeShapeType="1"/>
              </p:cNvSpPr>
              <p:nvPr/>
            </p:nvSpPr>
            <p:spPr bwMode="auto">
              <a:xfrm>
                <a:off x="3792" y="3330"/>
                <a:ext cx="0" cy="156"/>
              </a:xfrm>
              <a:prstGeom prst="line">
                <a:avLst/>
              </a:prstGeom>
              <a:noFill/>
              <a:ln w="38100">
                <a:solidFill>
                  <a:schemeClr val="tx1"/>
                </a:solidFill>
                <a:round/>
                <a:headEnd/>
                <a:tailEnd/>
              </a:ln>
            </p:spPr>
            <p:txBody>
              <a:bodyPr wrap="none" anchor="ctr"/>
              <a:lstStyle/>
              <a:p>
                <a:endParaRPr lang="es-ES"/>
              </a:p>
            </p:txBody>
          </p:sp>
        </p:grpSp>
        <p:sp>
          <p:nvSpPr>
            <p:cNvPr id="15397" name="Line 31"/>
            <p:cNvSpPr>
              <a:spLocks noChangeShapeType="1"/>
            </p:cNvSpPr>
            <p:nvPr/>
          </p:nvSpPr>
          <p:spPr bwMode="auto">
            <a:xfrm>
              <a:off x="863" y="3785"/>
              <a:ext cx="0" cy="96"/>
            </a:xfrm>
            <a:prstGeom prst="line">
              <a:avLst/>
            </a:prstGeom>
            <a:noFill/>
            <a:ln w="38100">
              <a:solidFill>
                <a:schemeClr val="tx1"/>
              </a:solidFill>
              <a:round/>
              <a:headEnd/>
              <a:tailEnd/>
            </a:ln>
          </p:spPr>
          <p:txBody>
            <a:bodyPr wrap="none" anchor="ctr"/>
            <a:lstStyle/>
            <a:p>
              <a:endParaRPr lang="es-ES"/>
            </a:p>
          </p:txBody>
        </p:sp>
        <p:sp>
          <p:nvSpPr>
            <p:cNvPr id="15398" name="Freeform 32"/>
            <p:cNvSpPr>
              <a:spLocks/>
            </p:cNvSpPr>
            <p:nvPr/>
          </p:nvSpPr>
          <p:spPr bwMode="auto">
            <a:xfrm>
              <a:off x="413" y="3605"/>
              <a:ext cx="372" cy="456"/>
            </a:xfrm>
            <a:custGeom>
              <a:avLst/>
              <a:gdLst>
                <a:gd name="T0" fmla="*/ 372 w 372"/>
                <a:gd name="T1" fmla="*/ 0 h 456"/>
                <a:gd name="T2" fmla="*/ 372 w 372"/>
                <a:gd name="T3" fmla="*/ 456 h 456"/>
                <a:gd name="T4" fmla="*/ 0 w 372"/>
                <a:gd name="T5" fmla="*/ 456 h 456"/>
                <a:gd name="T6" fmla="*/ 0 60000 65536"/>
                <a:gd name="T7" fmla="*/ 0 60000 65536"/>
                <a:gd name="T8" fmla="*/ 0 60000 65536"/>
                <a:gd name="T9" fmla="*/ 0 w 372"/>
                <a:gd name="T10" fmla="*/ 0 h 456"/>
                <a:gd name="T11" fmla="*/ 372 w 372"/>
                <a:gd name="T12" fmla="*/ 456 h 456"/>
              </a:gdLst>
              <a:ahLst/>
              <a:cxnLst>
                <a:cxn ang="T6">
                  <a:pos x="T0" y="T1"/>
                </a:cxn>
                <a:cxn ang="T7">
                  <a:pos x="T2" y="T3"/>
                </a:cxn>
                <a:cxn ang="T8">
                  <a:pos x="T4" y="T5"/>
                </a:cxn>
              </a:cxnLst>
              <a:rect l="T9" t="T10" r="T11" b="T12"/>
              <a:pathLst>
                <a:path w="372" h="456">
                  <a:moveTo>
                    <a:pt x="372" y="0"/>
                  </a:moveTo>
                  <a:lnTo>
                    <a:pt x="372" y="456"/>
                  </a:lnTo>
                  <a:lnTo>
                    <a:pt x="0" y="456"/>
                  </a:lnTo>
                </a:path>
              </a:pathLst>
            </a:custGeom>
            <a:noFill/>
            <a:ln w="38100" cap="flat" cmpd="sng">
              <a:solidFill>
                <a:schemeClr val="tx1"/>
              </a:solidFill>
              <a:prstDash val="solid"/>
              <a:round/>
              <a:headEnd type="none" w="med" len="med"/>
              <a:tailEnd type="none" w="med" len="med"/>
            </a:ln>
          </p:spPr>
          <p:txBody>
            <a:bodyPr wrap="none" anchor="ctr"/>
            <a:lstStyle/>
            <a:p>
              <a:endParaRPr lang="es-ES"/>
            </a:p>
          </p:txBody>
        </p:sp>
        <p:sp>
          <p:nvSpPr>
            <p:cNvPr id="15399" name="Line 33"/>
            <p:cNvSpPr>
              <a:spLocks noChangeShapeType="1"/>
            </p:cNvSpPr>
            <p:nvPr/>
          </p:nvSpPr>
          <p:spPr bwMode="auto">
            <a:xfrm flipV="1">
              <a:off x="1121" y="3819"/>
              <a:ext cx="0" cy="172"/>
            </a:xfrm>
            <a:prstGeom prst="line">
              <a:avLst/>
            </a:prstGeom>
            <a:noFill/>
            <a:ln w="38100">
              <a:solidFill>
                <a:schemeClr val="tx1"/>
              </a:solidFill>
              <a:round/>
              <a:headEnd/>
              <a:tailEnd/>
            </a:ln>
          </p:spPr>
          <p:txBody>
            <a:bodyPr wrap="none" anchor="ctr"/>
            <a:lstStyle/>
            <a:p>
              <a:endParaRPr lang="es-ES"/>
            </a:p>
          </p:txBody>
        </p:sp>
      </p:grpSp>
      <p:sp>
        <p:nvSpPr>
          <p:cNvPr id="15368" name="AutoShape 34"/>
          <p:cNvSpPr>
            <a:spLocks noChangeArrowheads="1"/>
          </p:cNvSpPr>
          <p:nvPr/>
        </p:nvSpPr>
        <p:spPr bwMode="auto">
          <a:xfrm>
            <a:off x="3811588" y="2287588"/>
            <a:ext cx="981075" cy="542925"/>
          </a:xfrm>
          <a:prstGeom prst="leftRightArrow">
            <a:avLst>
              <a:gd name="adj1" fmla="val 50000"/>
              <a:gd name="adj2" fmla="val 36140"/>
            </a:avLst>
          </a:prstGeom>
          <a:solidFill>
            <a:srgbClr val="FFCC00"/>
          </a:solidFill>
          <a:ln w="28575" algn="ctr">
            <a:noFill/>
            <a:miter lim="800000"/>
            <a:headEnd/>
            <a:tailEnd/>
          </a:ln>
        </p:spPr>
        <p:txBody>
          <a:bodyPr wrap="none" anchor="ctr"/>
          <a:lstStyle/>
          <a:p>
            <a:endParaRPr lang="es-ES"/>
          </a:p>
        </p:txBody>
      </p:sp>
      <p:grpSp>
        <p:nvGrpSpPr>
          <p:cNvPr id="5" name="Group 35"/>
          <p:cNvGrpSpPr>
            <a:grpSpLocks/>
          </p:cNvGrpSpPr>
          <p:nvPr/>
        </p:nvGrpSpPr>
        <p:grpSpPr bwMode="auto">
          <a:xfrm rot="10800000">
            <a:off x="5157788" y="2125663"/>
            <a:ext cx="392112" cy="952500"/>
            <a:chOff x="2990" y="5288"/>
            <a:chExt cx="182" cy="443"/>
          </a:xfrm>
        </p:grpSpPr>
        <p:sp>
          <p:nvSpPr>
            <p:cNvPr id="15381" name="Line 36"/>
            <p:cNvSpPr>
              <a:spLocks noChangeShapeType="1"/>
            </p:cNvSpPr>
            <p:nvPr/>
          </p:nvSpPr>
          <p:spPr bwMode="auto">
            <a:xfrm>
              <a:off x="3087" y="5399"/>
              <a:ext cx="85" cy="7"/>
            </a:xfrm>
            <a:prstGeom prst="line">
              <a:avLst/>
            </a:prstGeom>
            <a:noFill/>
            <a:ln w="25400">
              <a:solidFill>
                <a:schemeClr val="tx1"/>
              </a:solidFill>
              <a:round/>
              <a:headEnd/>
              <a:tailEnd/>
            </a:ln>
          </p:spPr>
          <p:txBody>
            <a:bodyPr wrap="none" anchor="ctr"/>
            <a:lstStyle/>
            <a:p>
              <a:endParaRPr lang="es-ES"/>
            </a:p>
          </p:txBody>
        </p:sp>
        <p:sp>
          <p:nvSpPr>
            <p:cNvPr id="15382" name="Line 37"/>
            <p:cNvSpPr>
              <a:spLocks noChangeShapeType="1"/>
            </p:cNvSpPr>
            <p:nvPr/>
          </p:nvSpPr>
          <p:spPr bwMode="auto">
            <a:xfrm flipV="1">
              <a:off x="2994" y="5405"/>
              <a:ext cx="175" cy="60"/>
            </a:xfrm>
            <a:prstGeom prst="line">
              <a:avLst/>
            </a:prstGeom>
            <a:noFill/>
            <a:ln w="25400">
              <a:solidFill>
                <a:schemeClr val="tx1"/>
              </a:solidFill>
              <a:round/>
              <a:headEnd/>
              <a:tailEnd/>
            </a:ln>
          </p:spPr>
          <p:txBody>
            <a:bodyPr wrap="none" anchor="ctr"/>
            <a:lstStyle/>
            <a:p>
              <a:endParaRPr lang="es-ES"/>
            </a:p>
          </p:txBody>
        </p:sp>
        <p:sp>
          <p:nvSpPr>
            <p:cNvPr id="15383" name="Line 38"/>
            <p:cNvSpPr>
              <a:spLocks noChangeShapeType="1"/>
            </p:cNvSpPr>
            <p:nvPr/>
          </p:nvSpPr>
          <p:spPr bwMode="auto">
            <a:xfrm>
              <a:off x="2990" y="5464"/>
              <a:ext cx="174" cy="29"/>
            </a:xfrm>
            <a:prstGeom prst="line">
              <a:avLst/>
            </a:prstGeom>
            <a:noFill/>
            <a:ln w="25400">
              <a:solidFill>
                <a:schemeClr val="tx1"/>
              </a:solidFill>
              <a:round/>
              <a:headEnd/>
              <a:tailEnd/>
            </a:ln>
          </p:spPr>
          <p:txBody>
            <a:bodyPr wrap="none" anchor="ctr"/>
            <a:lstStyle/>
            <a:p>
              <a:endParaRPr lang="es-ES"/>
            </a:p>
          </p:txBody>
        </p:sp>
        <p:grpSp>
          <p:nvGrpSpPr>
            <p:cNvPr id="6" name="Group 39"/>
            <p:cNvGrpSpPr>
              <a:grpSpLocks/>
            </p:cNvGrpSpPr>
            <p:nvPr/>
          </p:nvGrpSpPr>
          <p:grpSpPr bwMode="auto">
            <a:xfrm>
              <a:off x="2994" y="5551"/>
              <a:ext cx="178" cy="87"/>
              <a:chOff x="2994" y="5551"/>
              <a:chExt cx="178" cy="87"/>
            </a:xfrm>
          </p:grpSpPr>
          <p:sp>
            <p:nvSpPr>
              <p:cNvPr id="15389" name="Line 40"/>
              <p:cNvSpPr>
                <a:spLocks noChangeShapeType="1"/>
              </p:cNvSpPr>
              <p:nvPr/>
            </p:nvSpPr>
            <p:spPr bwMode="auto">
              <a:xfrm flipV="1">
                <a:off x="2998" y="5579"/>
                <a:ext cx="174" cy="59"/>
              </a:xfrm>
              <a:prstGeom prst="line">
                <a:avLst/>
              </a:prstGeom>
              <a:noFill/>
              <a:ln w="25400">
                <a:solidFill>
                  <a:schemeClr val="tx1"/>
                </a:solidFill>
                <a:round/>
                <a:headEnd/>
                <a:tailEnd/>
              </a:ln>
            </p:spPr>
            <p:txBody>
              <a:bodyPr wrap="none" anchor="ctr"/>
              <a:lstStyle/>
              <a:p>
                <a:endParaRPr lang="es-ES"/>
              </a:p>
            </p:txBody>
          </p:sp>
          <p:sp>
            <p:nvSpPr>
              <p:cNvPr id="15390" name="Line 41"/>
              <p:cNvSpPr>
                <a:spLocks noChangeShapeType="1"/>
              </p:cNvSpPr>
              <p:nvPr/>
            </p:nvSpPr>
            <p:spPr bwMode="auto">
              <a:xfrm>
                <a:off x="2994" y="5551"/>
                <a:ext cx="175" cy="29"/>
              </a:xfrm>
              <a:prstGeom prst="line">
                <a:avLst/>
              </a:prstGeom>
              <a:noFill/>
              <a:ln w="25400">
                <a:solidFill>
                  <a:schemeClr val="tx1"/>
                </a:solidFill>
                <a:round/>
                <a:headEnd/>
                <a:tailEnd/>
              </a:ln>
            </p:spPr>
            <p:txBody>
              <a:bodyPr wrap="none" anchor="ctr"/>
              <a:lstStyle/>
              <a:p>
                <a:endParaRPr lang="es-ES"/>
              </a:p>
            </p:txBody>
          </p:sp>
        </p:grpSp>
        <p:sp>
          <p:nvSpPr>
            <p:cNvPr id="15385" name="Line 42"/>
            <p:cNvSpPr>
              <a:spLocks noChangeShapeType="1"/>
            </p:cNvSpPr>
            <p:nvPr/>
          </p:nvSpPr>
          <p:spPr bwMode="auto">
            <a:xfrm flipV="1">
              <a:off x="2990" y="5492"/>
              <a:ext cx="174" cy="60"/>
            </a:xfrm>
            <a:prstGeom prst="line">
              <a:avLst/>
            </a:prstGeom>
            <a:noFill/>
            <a:ln w="25400">
              <a:solidFill>
                <a:schemeClr val="tx1"/>
              </a:solidFill>
              <a:round/>
              <a:headEnd/>
              <a:tailEnd/>
            </a:ln>
          </p:spPr>
          <p:txBody>
            <a:bodyPr wrap="none" anchor="ctr"/>
            <a:lstStyle/>
            <a:p>
              <a:endParaRPr lang="es-ES"/>
            </a:p>
          </p:txBody>
        </p:sp>
        <p:sp>
          <p:nvSpPr>
            <p:cNvPr id="15386" name="Line 43"/>
            <p:cNvSpPr>
              <a:spLocks noChangeShapeType="1"/>
            </p:cNvSpPr>
            <p:nvPr/>
          </p:nvSpPr>
          <p:spPr bwMode="auto">
            <a:xfrm>
              <a:off x="2995" y="5639"/>
              <a:ext cx="84" cy="7"/>
            </a:xfrm>
            <a:prstGeom prst="line">
              <a:avLst/>
            </a:prstGeom>
            <a:noFill/>
            <a:ln w="25400">
              <a:solidFill>
                <a:schemeClr val="tx1"/>
              </a:solidFill>
              <a:round/>
              <a:headEnd/>
              <a:tailEnd/>
            </a:ln>
          </p:spPr>
          <p:txBody>
            <a:bodyPr wrap="none" anchor="ctr"/>
            <a:lstStyle/>
            <a:p>
              <a:endParaRPr lang="es-ES"/>
            </a:p>
          </p:txBody>
        </p:sp>
        <p:sp>
          <p:nvSpPr>
            <p:cNvPr id="15387" name="Line 44"/>
            <p:cNvSpPr>
              <a:spLocks noChangeShapeType="1"/>
            </p:cNvSpPr>
            <p:nvPr/>
          </p:nvSpPr>
          <p:spPr bwMode="auto">
            <a:xfrm flipV="1">
              <a:off x="3080" y="5288"/>
              <a:ext cx="0" cy="111"/>
            </a:xfrm>
            <a:prstGeom prst="line">
              <a:avLst/>
            </a:prstGeom>
            <a:noFill/>
            <a:ln w="25400">
              <a:solidFill>
                <a:schemeClr val="tx1"/>
              </a:solidFill>
              <a:round/>
              <a:headEnd/>
              <a:tailEnd/>
            </a:ln>
          </p:spPr>
          <p:txBody>
            <a:bodyPr wrap="none" anchor="ctr"/>
            <a:lstStyle/>
            <a:p>
              <a:endParaRPr lang="es-ES"/>
            </a:p>
          </p:txBody>
        </p:sp>
        <p:sp>
          <p:nvSpPr>
            <p:cNvPr id="15388" name="Line 45"/>
            <p:cNvSpPr>
              <a:spLocks noChangeShapeType="1"/>
            </p:cNvSpPr>
            <p:nvPr/>
          </p:nvSpPr>
          <p:spPr bwMode="auto">
            <a:xfrm flipV="1">
              <a:off x="3085" y="5642"/>
              <a:ext cx="0" cy="89"/>
            </a:xfrm>
            <a:prstGeom prst="line">
              <a:avLst/>
            </a:prstGeom>
            <a:noFill/>
            <a:ln w="25400">
              <a:solidFill>
                <a:schemeClr val="tx1"/>
              </a:solidFill>
              <a:round/>
              <a:headEnd/>
              <a:tailEnd/>
            </a:ln>
          </p:spPr>
          <p:txBody>
            <a:bodyPr wrap="none" anchor="ctr"/>
            <a:lstStyle/>
            <a:p>
              <a:endParaRPr lang="es-ES"/>
            </a:p>
          </p:txBody>
        </p:sp>
      </p:grpSp>
      <p:sp>
        <p:nvSpPr>
          <p:cNvPr id="15370" name="Text Box 46"/>
          <p:cNvSpPr txBox="1">
            <a:spLocks noChangeArrowheads="1"/>
          </p:cNvSpPr>
          <p:nvPr/>
        </p:nvSpPr>
        <p:spPr bwMode="auto">
          <a:xfrm>
            <a:off x="5667375" y="2339975"/>
            <a:ext cx="1298575" cy="457200"/>
          </a:xfrm>
          <a:prstGeom prst="rect">
            <a:avLst/>
          </a:prstGeom>
          <a:noFill/>
          <a:ln w="28575" algn="ctr">
            <a:noFill/>
            <a:miter lim="800000"/>
            <a:headEnd/>
            <a:tailEnd/>
          </a:ln>
        </p:spPr>
        <p:txBody>
          <a:bodyPr>
            <a:spAutoFit/>
          </a:bodyPr>
          <a:lstStyle/>
          <a:p>
            <a:pPr>
              <a:spcBef>
                <a:spcPct val="50000"/>
              </a:spcBef>
            </a:pPr>
            <a:r>
              <a:rPr lang="es-ES" sz="2400">
                <a:solidFill>
                  <a:srgbClr val="A50021"/>
                </a:solidFill>
              </a:rPr>
              <a:t>R</a:t>
            </a:r>
            <a:r>
              <a:rPr lang="es-ES" sz="2400" baseline="-25000">
                <a:solidFill>
                  <a:srgbClr val="A50021"/>
                </a:solidFill>
              </a:rPr>
              <a:t>DSon</a:t>
            </a:r>
            <a:endParaRPr lang="es-ES" sz="2400">
              <a:solidFill>
                <a:srgbClr val="A50021"/>
              </a:solidFill>
            </a:endParaRPr>
          </a:p>
        </p:txBody>
      </p:sp>
      <p:sp>
        <p:nvSpPr>
          <p:cNvPr id="15371" name="Text Box 47"/>
          <p:cNvSpPr txBox="1">
            <a:spLocks noChangeArrowheads="1"/>
          </p:cNvSpPr>
          <p:nvPr/>
        </p:nvSpPr>
        <p:spPr bwMode="auto">
          <a:xfrm>
            <a:off x="847725" y="3498850"/>
            <a:ext cx="6480175" cy="366713"/>
          </a:xfrm>
          <a:prstGeom prst="rect">
            <a:avLst/>
          </a:prstGeom>
          <a:noFill/>
          <a:ln w="28575" algn="ctr">
            <a:noFill/>
            <a:miter lim="800000"/>
            <a:headEnd/>
            <a:tailEnd/>
          </a:ln>
        </p:spPr>
        <p:txBody>
          <a:bodyPr>
            <a:spAutoFit/>
          </a:bodyPr>
          <a:lstStyle/>
          <a:p>
            <a:pPr>
              <a:spcBef>
                <a:spcPct val="50000"/>
              </a:spcBef>
            </a:pPr>
            <a:r>
              <a:rPr lang="es-ES"/>
              <a:t>Cuanto más baja es la resistencia, mejor es el transistor</a:t>
            </a:r>
          </a:p>
        </p:txBody>
      </p:sp>
      <p:sp>
        <p:nvSpPr>
          <p:cNvPr id="15372" name="Text Box 48"/>
          <p:cNvSpPr txBox="1">
            <a:spLocks noChangeArrowheads="1"/>
          </p:cNvSpPr>
          <p:nvPr/>
        </p:nvSpPr>
        <p:spPr bwMode="auto">
          <a:xfrm>
            <a:off x="901700" y="4054475"/>
            <a:ext cx="7658100" cy="641350"/>
          </a:xfrm>
          <a:prstGeom prst="rect">
            <a:avLst/>
          </a:prstGeom>
          <a:solidFill>
            <a:srgbClr val="FFCC00"/>
          </a:solidFill>
          <a:ln w="28575" algn="ctr">
            <a:noFill/>
            <a:miter lim="800000"/>
            <a:headEnd/>
            <a:tailEnd/>
          </a:ln>
        </p:spPr>
        <p:txBody>
          <a:bodyPr>
            <a:spAutoFit/>
          </a:bodyPr>
          <a:lstStyle/>
          <a:p>
            <a:pPr>
              <a:spcBef>
                <a:spcPct val="50000"/>
              </a:spcBef>
            </a:pPr>
            <a:r>
              <a:rPr lang="es-ES"/>
              <a:t>Este parámetro está directamente relacionado con la tensión de ruptura y con la capacidad de manejar corriente</a:t>
            </a:r>
          </a:p>
        </p:txBody>
      </p:sp>
      <p:sp>
        <p:nvSpPr>
          <p:cNvPr id="15373" name="Text Box 49"/>
          <p:cNvSpPr txBox="1">
            <a:spLocks noChangeArrowheads="1"/>
          </p:cNvSpPr>
          <p:nvPr/>
        </p:nvSpPr>
        <p:spPr bwMode="auto">
          <a:xfrm>
            <a:off x="2490788" y="5219700"/>
            <a:ext cx="1033462" cy="366713"/>
          </a:xfrm>
          <a:prstGeom prst="rect">
            <a:avLst/>
          </a:prstGeom>
          <a:noFill/>
          <a:ln w="28575" algn="ctr">
            <a:noFill/>
            <a:miter lim="800000"/>
            <a:headEnd/>
            <a:tailEnd/>
          </a:ln>
        </p:spPr>
        <p:txBody>
          <a:bodyPr>
            <a:spAutoFit/>
          </a:bodyPr>
          <a:lstStyle/>
          <a:p>
            <a:pPr>
              <a:spcBef>
                <a:spcPct val="50000"/>
              </a:spcBef>
            </a:pPr>
            <a:r>
              <a:rPr lang="es-ES"/>
              <a:t>V</a:t>
            </a:r>
            <a:r>
              <a:rPr lang="es-ES" baseline="-25000"/>
              <a:t>DS</a:t>
            </a:r>
            <a:endParaRPr lang="es-ES"/>
          </a:p>
        </p:txBody>
      </p:sp>
      <p:sp>
        <p:nvSpPr>
          <p:cNvPr id="15374" name="Text Box 50"/>
          <p:cNvSpPr txBox="1">
            <a:spLocks noChangeArrowheads="1"/>
          </p:cNvSpPr>
          <p:nvPr/>
        </p:nvSpPr>
        <p:spPr bwMode="auto">
          <a:xfrm>
            <a:off x="4306888" y="5324475"/>
            <a:ext cx="874712" cy="366713"/>
          </a:xfrm>
          <a:prstGeom prst="rect">
            <a:avLst/>
          </a:prstGeom>
          <a:noFill/>
          <a:ln w="28575" algn="ctr">
            <a:noFill/>
            <a:miter lim="800000"/>
            <a:headEnd/>
            <a:tailEnd/>
          </a:ln>
        </p:spPr>
        <p:txBody>
          <a:bodyPr>
            <a:spAutoFit/>
          </a:bodyPr>
          <a:lstStyle/>
          <a:p>
            <a:pPr>
              <a:spcBef>
                <a:spcPct val="50000"/>
              </a:spcBef>
            </a:pPr>
            <a:r>
              <a:rPr lang="es-ES">
                <a:solidFill>
                  <a:schemeClr val="tx2"/>
                </a:solidFill>
              </a:rPr>
              <a:t>R</a:t>
            </a:r>
            <a:r>
              <a:rPr lang="es-ES" baseline="-25000">
                <a:solidFill>
                  <a:schemeClr val="tx2"/>
                </a:solidFill>
              </a:rPr>
              <a:t>DSon</a:t>
            </a:r>
            <a:endParaRPr lang="es-ES">
              <a:solidFill>
                <a:schemeClr val="tx2"/>
              </a:solidFill>
            </a:endParaRPr>
          </a:p>
        </p:txBody>
      </p:sp>
      <p:sp>
        <p:nvSpPr>
          <p:cNvPr id="15375" name="Text Box 51"/>
          <p:cNvSpPr txBox="1">
            <a:spLocks noChangeArrowheads="1"/>
          </p:cNvSpPr>
          <p:nvPr/>
        </p:nvSpPr>
        <p:spPr bwMode="auto">
          <a:xfrm>
            <a:off x="2701925" y="5962650"/>
            <a:ext cx="993775" cy="366713"/>
          </a:xfrm>
          <a:prstGeom prst="rect">
            <a:avLst/>
          </a:prstGeom>
          <a:noFill/>
          <a:ln w="28575" algn="ctr">
            <a:noFill/>
            <a:miter lim="800000"/>
            <a:headEnd/>
            <a:tailEnd/>
          </a:ln>
        </p:spPr>
        <p:txBody>
          <a:bodyPr>
            <a:spAutoFit/>
          </a:bodyPr>
          <a:lstStyle/>
          <a:p>
            <a:pPr>
              <a:spcBef>
                <a:spcPct val="50000"/>
              </a:spcBef>
            </a:pPr>
            <a:r>
              <a:rPr lang="es-ES"/>
              <a:t>I</a:t>
            </a:r>
            <a:r>
              <a:rPr lang="es-ES" baseline="-25000"/>
              <a:t>D</a:t>
            </a:r>
            <a:endParaRPr lang="es-ES"/>
          </a:p>
        </p:txBody>
      </p:sp>
      <p:sp>
        <p:nvSpPr>
          <p:cNvPr id="15376" name="Text Box 52"/>
          <p:cNvSpPr txBox="1">
            <a:spLocks noChangeArrowheads="1"/>
          </p:cNvSpPr>
          <p:nvPr/>
        </p:nvSpPr>
        <p:spPr bwMode="auto">
          <a:xfrm>
            <a:off x="4337050" y="5949950"/>
            <a:ext cx="874713" cy="366713"/>
          </a:xfrm>
          <a:prstGeom prst="rect">
            <a:avLst/>
          </a:prstGeom>
          <a:noFill/>
          <a:ln w="28575" algn="ctr">
            <a:noFill/>
            <a:miter lim="800000"/>
            <a:headEnd/>
            <a:tailEnd/>
          </a:ln>
        </p:spPr>
        <p:txBody>
          <a:bodyPr>
            <a:spAutoFit/>
          </a:bodyPr>
          <a:lstStyle/>
          <a:p>
            <a:pPr>
              <a:spcBef>
                <a:spcPct val="50000"/>
              </a:spcBef>
            </a:pPr>
            <a:r>
              <a:rPr lang="es-ES">
                <a:solidFill>
                  <a:schemeClr val="tx2"/>
                </a:solidFill>
              </a:rPr>
              <a:t>R</a:t>
            </a:r>
            <a:r>
              <a:rPr lang="es-ES" baseline="-25000">
                <a:solidFill>
                  <a:schemeClr val="tx2"/>
                </a:solidFill>
              </a:rPr>
              <a:t>DSon</a:t>
            </a:r>
            <a:endParaRPr lang="es-ES">
              <a:solidFill>
                <a:schemeClr val="tx2"/>
              </a:solidFill>
            </a:endParaRPr>
          </a:p>
        </p:txBody>
      </p:sp>
      <p:sp>
        <p:nvSpPr>
          <p:cNvPr id="15377" name="AutoShape 53"/>
          <p:cNvSpPr>
            <a:spLocks noChangeArrowheads="1"/>
          </p:cNvSpPr>
          <p:nvPr/>
        </p:nvSpPr>
        <p:spPr bwMode="auto">
          <a:xfrm>
            <a:off x="3141663" y="5208588"/>
            <a:ext cx="344487" cy="396875"/>
          </a:xfrm>
          <a:prstGeom prst="upArrow">
            <a:avLst>
              <a:gd name="adj1" fmla="val 50000"/>
              <a:gd name="adj2" fmla="val 28802"/>
            </a:avLst>
          </a:prstGeom>
          <a:solidFill>
            <a:srgbClr val="A50021"/>
          </a:solidFill>
          <a:ln w="28575" algn="ctr">
            <a:noFill/>
            <a:miter lim="800000"/>
            <a:headEnd/>
            <a:tailEnd/>
          </a:ln>
        </p:spPr>
        <p:txBody>
          <a:bodyPr wrap="none" anchor="ctr"/>
          <a:lstStyle/>
          <a:p>
            <a:endParaRPr lang="es-ES"/>
          </a:p>
        </p:txBody>
      </p:sp>
      <p:sp>
        <p:nvSpPr>
          <p:cNvPr id="15378" name="AutoShape 54"/>
          <p:cNvSpPr>
            <a:spLocks noChangeArrowheads="1"/>
          </p:cNvSpPr>
          <p:nvPr/>
        </p:nvSpPr>
        <p:spPr bwMode="auto">
          <a:xfrm>
            <a:off x="5116513" y="5994400"/>
            <a:ext cx="319087" cy="409575"/>
          </a:xfrm>
          <a:prstGeom prst="downArrow">
            <a:avLst>
              <a:gd name="adj1" fmla="val 50000"/>
              <a:gd name="adj2" fmla="val 32090"/>
            </a:avLst>
          </a:prstGeom>
          <a:solidFill>
            <a:srgbClr val="A50021"/>
          </a:solidFill>
          <a:ln w="28575" algn="ctr">
            <a:noFill/>
            <a:miter lim="800000"/>
            <a:headEnd/>
            <a:tailEnd/>
          </a:ln>
        </p:spPr>
        <p:txBody>
          <a:bodyPr wrap="none" anchor="ctr"/>
          <a:lstStyle/>
          <a:p>
            <a:endParaRPr lang="es-ES"/>
          </a:p>
        </p:txBody>
      </p:sp>
      <p:sp>
        <p:nvSpPr>
          <p:cNvPr id="15379" name="AutoShape 55"/>
          <p:cNvSpPr>
            <a:spLocks noChangeArrowheads="1"/>
          </p:cNvSpPr>
          <p:nvPr/>
        </p:nvSpPr>
        <p:spPr bwMode="auto">
          <a:xfrm>
            <a:off x="5106988" y="5265738"/>
            <a:ext cx="344487" cy="396875"/>
          </a:xfrm>
          <a:prstGeom prst="upArrow">
            <a:avLst>
              <a:gd name="adj1" fmla="val 50000"/>
              <a:gd name="adj2" fmla="val 28802"/>
            </a:avLst>
          </a:prstGeom>
          <a:solidFill>
            <a:srgbClr val="A50021"/>
          </a:solidFill>
          <a:ln w="28575" algn="ctr">
            <a:noFill/>
            <a:miter lim="800000"/>
            <a:headEnd/>
            <a:tailEnd/>
          </a:ln>
        </p:spPr>
        <p:txBody>
          <a:bodyPr wrap="none" anchor="ctr"/>
          <a:lstStyle/>
          <a:p>
            <a:endParaRPr lang="es-ES"/>
          </a:p>
        </p:txBody>
      </p:sp>
      <p:sp>
        <p:nvSpPr>
          <p:cNvPr id="15380" name="AutoShape 56"/>
          <p:cNvSpPr>
            <a:spLocks noChangeArrowheads="1"/>
          </p:cNvSpPr>
          <p:nvPr/>
        </p:nvSpPr>
        <p:spPr bwMode="auto">
          <a:xfrm>
            <a:off x="3132138" y="5954713"/>
            <a:ext cx="344487" cy="396875"/>
          </a:xfrm>
          <a:prstGeom prst="upArrow">
            <a:avLst>
              <a:gd name="adj1" fmla="val 50000"/>
              <a:gd name="adj2" fmla="val 28802"/>
            </a:avLst>
          </a:prstGeom>
          <a:solidFill>
            <a:srgbClr val="A50021"/>
          </a:solidFill>
          <a:ln w="28575" algn="ctr">
            <a:noFill/>
            <a:miter lim="800000"/>
            <a:headEnd/>
            <a:tailEnd/>
          </a:ln>
        </p:spPr>
        <p:txBody>
          <a:bodyPr wrap="none" anchor="ctr"/>
          <a:lstStyle/>
          <a:p>
            <a:endParaRPr lang="es-E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3"/>
          <p:cNvSpPr>
            <a:spLocks noChangeArrowheads="1"/>
          </p:cNvSpPr>
          <p:nvPr/>
        </p:nvSpPr>
        <p:spPr bwMode="auto">
          <a:xfrm>
            <a:off x="5016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6387" name="Text Box 24"/>
          <p:cNvSpPr txBox="1">
            <a:spLocks noChangeArrowheads="1"/>
          </p:cNvSpPr>
          <p:nvPr/>
        </p:nvSpPr>
        <p:spPr bwMode="auto">
          <a:xfrm rot="-5400000">
            <a:off x="-29344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
        <p:nvSpPr>
          <p:cNvPr id="16388" name="Text Box 25"/>
          <p:cNvSpPr txBox="1">
            <a:spLocks noChangeArrowheads="1"/>
          </p:cNvSpPr>
          <p:nvPr/>
        </p:nvSpPr>
        <p:spPr bwMode="auto">
          <a:xfrm>
            <a:off x="601663" y="87313"/>
            <a:ext cx="4810125" cy="396875"/>
          </a:xfrm>
          <a:prstGeom prst="rect">
            <a:avLst/>
          </a:prstGeom>
          <a:noFill/>
          <a:ln w="28575" algn="ctr">
            <a:noFill/>
            <a:miter lim="800000"/>
            <a:headEnd/>
            <a:tailEnd/>
          </a:ln>
        </p:spPr>
        <p:txBody>
          <a:bodyPr>
            <a:spAutoFit/>
          </a:bodyPr>
          <a:lstStyle/>
          <a:p>
            <a:pPr>
              <a:spcBef>
                <a:spcPct val="50000"/>
              </a:spcBef>
            </a:pPr>
            <a:r>
              <a:rPr lang="es-ES" sz="2000">
                <a:solidFill>
                  <a:srgbClr val="008080"/>
                </a:solidFill>
              </a:rPr>
              <a:t>Ejemplos de MOSFETS comerciales</a:t>
            </a:r>
          </a:p>
        </p:txBody>
      </p:sp>
      <p:sp>
        <p:nvSpPr>
          <p:cNvPr id="16389" name="Text Box 26"/>
          <p:cNvSpPr txBox="1">
            <a:spLocks noChangeArrowheads="1"/>
          </p:cNvSpPr>
          <p:nvPr/>
        </p:nvSpPr>
        <p:spPr bwMode="auto">
          <a:xfrm>
            <a:off x="855663" y="1622425"/>
            <a:ext cx="1577975" cy="366713"/>
          </a:xfrm>
          <a:prstGeom prst="rect">
            <a:avLst/>
          </a:prstGeom>
          <a:noFill/>
          <a:ln w="28575" algn="ctr">
            <a:noFill/>
            <a:miter lim="800000"/>
            <a:headEnd/>
            <a:tailEnd/>
          </a:ln>
        </p:spPr>
        <p:txBody>
          <a:bodyPr>
            <a:spAutoFit/>
          </a:bodyPr>
          <a:lstStyle/>
          <a:p>
            <a:pPr>
              <a:spcBef>
                <a:spcPct val="50000"/>
              </a:spcBef>
            </a:pPr>
            <a:r>
              <a:rPr lang="es-ES"/>
              <a:t>IRF 3205</a:t>
            </a:r>
          </a:p>
        </p:txBody>
      </p:sp>
      <p:sp>
        <p:nvSpPr>
          <p:cNvPr id="16390" name="Text Box 27"/>
          <p:cNvSpPr txBox="1">
            <a:spLocks noChangeArrowheads="1"/>
          </p:cNvSpPr>
          <p:nvPr/>
        </p:nvSpPr>
        <p:spPr bwMode="auto">
          <a:xfrm>
            <a:off x="4640263" y="1039813"/>
            <a:ext cx="874712" cy="366712"/>
          </a:xfrm>
          <a:prstGeom prst="rect">
            <a:avLst/>
          </a:prstGeom>
          <a:noFill/>
          <a:ln w="28575" algn="ctr">
            <a:noFill/>
            <a:miter lim="800000"/>
            <a:headEnd/>
            <a:tailEnd/>
          </a:ln>
        </p:spPr>
        <p:txBody>
          <a:bodyPr>
            <a:spAutoFit/>
          </a:bodyPr>
          <a:lstStyle/>
          <a:p>
            <a:pPr>
              <a:spcBef>
                <a:spcPct val="50000"/>
              </a:spcBef>
            </a:pPr>
            <a:r>
              <a:rPr lang="es-ES">
                <a:solidFill>
                  <a:schemeClr val="tx2"/>
                </a:solidFill>
              </a:rPr>
              <a:t>R</a:t>
            </a:r>
            <a:r>
              <a:rPr lang="es-ES" baseline="-25000">
                <a:solidFill>
                  <a:schemeClr val="tx2"/>
                </a:solidFill>
              </a:rPr>
              <a:t>DSon</a:t>
            </a:r>
            <a:endParaRPr lang="es-ES">
              <a:solidFill>
                <a:schemeClr val="tx2"/>
              </a:solidFill>
            </a:endParaRPr>
          </a:p>
        </p:txBody>
      </p:sp>
      <p:sp>
        <p:nvSpPr>
          <p:cNvPr id="16391" name="Text Box 28"/>
          <p:cNvSpPr txBox="1">
            <a:spLocks noChangeArrowheads="1"/>
          </p:cNvSpPr>
          <p:nvPr/>
        </p:nvSpPr>
        <p:spPr bwMode="auto">
          <a:xfrm>
            <a:off x="3784600" y="1039813"/>
            <a:ext cx="490538" cy="366712"/>
          </a:xfrm>
          <a:prstGeom prst="rect">
            <a:avLst/>
          </a:prstGeom>
          <a:noFill/>
          <a:ln w="28575" algn="ctr">
            <a:noFill/>
            <a:miter lim="800000"/>
            <a:headEnd/>
            <a:tailEnd/>
          </a:ln>
        </p:spPr>
        <p:txBody>
          <a:bodyPr>
            <a:spAutoFit/>
          </a:bodyPr>
          <a:lstStyle/>
          <a:p>
            <a:pPr>
              <a:spcBef>
                <a:spcPct val="50000"/>
              </a:spcBef>
            </a:pPr>
            <a:r>
              <a:rPr lang="es-ES"/>
              <a:t>I</a:t>
            </a:r>
            <a:r>
              <a:rPr lang="es-ES" baseline="-25000"/>
              <a:t>D</a:t>
            </a:r>
            <a:endParaRPr lang="es-ES"/>
          </a:p>
        </p:txBody>
      </p:sp>
      <p:sp>
        <p:nvSpPr>
          <p:cNvPr id="16392" name="Text Box 29"/>
          <p:cNvSpPr txBox="1">
            <a:spLocks noChangeArrowheads="1"/>
          </p:cNvSpPr>
          <p:nvPr/>
        </p:nvSpPr>
        <p:spPr bwMode="auto">
          <a:xfrm>
            <a:off x="2420938" y="1039813"/>
            <a:ext cx="703262" cy="366712"/>
          </a:xfrm>
          <a:prstGeom prst="rect">
            <a:avLst/>
          </a:prstGeom>
          <a:noFill/>
          <a:ln w="28575" algn="ctr">
            <a:noFill/>
            <a:miter lim="800000"/>
            <a:headEnd/>
            <a:tailEnd/>
          </a:ln>
        </p:spPr>
        <p:txBody>
          <a:bodyPr>
            <a:spAutoFit/>
          </a:bodyPr>
          <a:lstStyle/>
          <a:p>
            <a:pPr>
              <a:spcBef>
                <a:spcPct val="50000"/>
              </a:spcBef>
            </a:pPr>
            <a:r>
              <a:rPr lang="es-ES"/>
              <a:t>V</a:t>
            </a:r>
            <a:r>
              <a:rPr lang="es-ES" baseline="-25000"/>
              <a:t>DS</a:t>
            </a:r>
            <a:endParaRPr lang="es-ES"/>
          </a:p>
        </p:txBody>
      </p:sp>
      <p:sp>
        <p:nvSpPr>
          <p:cNvPr id="16393" name="Text Box 30"/>
          <p:cNvSpPr txBox="1">
            <a:spLocks noChangeArrowheads="1"/>
          </p:cNvSpPr>
          <p:nvPr/>
        </p:nvSpPr>
        <p:spPr bwMode="auto">
          <a:xfrm>
            <a:off x="2373313" y="1622425"/>
            <a:ext cx="849312" cy="366713"/>
          </a:xfrm>
          <a:prstGeom prst="rect">
            <a:avLst/>
          </a:prstGeom>
          <a:noFill/>
          <a:ln w="28575" algn="ctr">
            <a:noFill/>
            <a:miter lim="800000"/>
            <a:headEnd/>
            <a:tailEnd/>
          </a:ln>
        </p:spPr>
        <p:txBody>
          <a:bodyPr>
            <a:spAutoFit/>
          </a:bodyPr>
          <a:lstStyle/>
          <a:p>
            <a:pPr>
              <a:spcBef>
                <a:spcPct val="50000"/>
              </a:spcBef>
            </a:pPr>
            <a:r>
              <a:rPr lang="es-ES"/>
              <a:t>55 V</a:t>
            </a:r>
          </a:p>
        </p:txBody>
      </p:sp>
      <p:sp>
        <p:nvSpPr>
          <p:cNvPr id="16394" name="Text Box 31"/>
          <p:cNvSpPr txBox="1">
            <a:spLocks noChangeArrowheads="1"/>
          </p:cNvSpPr>
          <p:nvPr/>
        </p:nvSpPr>
        <p:spPr bwMode="auto">
          <a:xfrm>
            <a:off x="3560763" y="1622425"/>
            <a:ext cx="1020762" cy="366713"/>
          </a:xfrm>
          <a:prstGeom prst="rect">
            <a:avLst/>
          </a:prstGeom>
          <a:noFill/>
          <a:ln w="28575" algn="ctr">
            <a:noFill/>
            <a:miter lim="800000"/>
            <a:headEnd/>
            <a:tailEnd/>
          </a:ln>
        </p:spPr>
        <p:txBody>
          <a:bodyPr>
            <a:spAutoFit/>
          </a:bodyPr>
          <a:lstStyle/>
          <a:p>
            <a:pPr>
              <a:spcBef>
                <a:spcPct val="50000"/>
              </a:spcBef>
            </a:pPr>
            <a:r>
              <a:rPr lang="es-ES"/>
              <a:t>110 A</a:t>
            </a:r>
          </a:p>
        </p:txBody>
      </p:sp>
      <p:sp>
        <p:nvSpPr>
          <p:cNvPr id="16395" name="Text Box 32"/>
          <p:cNvSpPr txBox="1">
            <a:spLocks noChangeArrowheads="1"/>
          </p:cNvSpPr>
          <p:nvPr/>
        </p:nvSpPr>
        <p:spPr bwMode="auto">
          <a:xfrm>
            <a:off x="4733925" y="1622425"/>
            <a:ext cx="939800" cy="366713"/>
          </a:xfrm>
          <a:prstGeom prst="rect">
            <a:avLst/>
          </a:prstGeom>
          <a:noFill/>
          <a:ln w="28575" algn="ctr">
            <a:noFill/>
            <a:miter lim="800000"/>
            <a:headEnd/>
            <a:tailEnd/>
          </a:ln>
        </p:spPr>
        <p:txBody>
          <a:bodyPr>
            <a:spAutoFit/>
          </a:bodyPr>
          <a:lstStyle/>
          <a:p>
            <a:pPr>
              <a:spcBef>
                <a:spcPct val="50000"/>
              </a:spcBef>
            </a:pPr>
            <a:r>
              <a:rPr lang="es-ES"/>
              <a:t>8 m</a:t>
            </a:r>
            <a:r>
              <a:rPr lang="es-ES">
                <a:sym typeface="Symbol" pitchFamily="18" charset="2"/>
              </a:rPr>
              <a:t></a:t>
            </a:r>
          </a:p>
        </p:txBody>
      </p:sp>
      <p:sp>
        <p:nvSpPr>
          <p:cNvPr id="16396" name="Line 33"/>
          <p:cNvSpPr>
            <a:spLocks noChangeShapeType="1"/>
          </p:cNvSpPr>
          <p:nvPr/>
        </p:nvSpPr>
        <p:spPr bwMode="auto">
          <a:xfrm>
            <a:off x="700088" y="1487488"/>
            <a:ext cx="5248275" cy="0"/>
          </a:xfrm>
          <a:prstGeom prst="line">
            <a:avLst/>
          </a:prstGeom>
          <a:noFill/>
          <a:ln w="28575">
            <a:solidFill>
              <a:srgbClr val="A50021"/>
            </a:solidFill>
            <a:round/>
            <a:headEnd/>
            <a:tailEnd/>
          </a:ln>
        </p:spPr>
        <p:txBody>
          <a:bodyPr wrap="none" anchor="ctr"/>
          <a:lstStyle/>
          <a:p>
            <a:endParaRPr lang="es-ES"/>
          </a:p>
        </p:txBody>
      </p:sp>
      <p:sp>
        <p:nvSpPr>
          <p:cNvPr id="16397" name="Text Box 34"/>
          <p:cNvSpPr txBox="1">
            <a:spLocks noChangeArrowheads="1"/>
          </p:cNvSpPr>
          <p:nvPr/>
        </p:nvSpPr>
        <p:spPr bwMode="auto">
          <a:xfrm>
            <a:off x="855663" y="2092325"/>
            <a:ext cx="1577975" cy="366713"/>
          </a:xfrm>
          <a:prstGeom prst="rect">
            <a:avLst/>
          </a:prstGeom>
          <a:noFill/>
          <a:ln w="28575" algn="ctr">
            <a:noFill/>
            <a:miter lim="800000"/>
            <a:headEnd/>
            <a:tailEnd/>
          </a:ln>
        </p:spPr>
        <p:txBody>
          <a:bodyPr>
            <a:spAutoFit/>
          </a:bodyPr>
          <a:lstStyle/>
          <a:p>
            <a:pPr>
              <a:spcBef>
                <a:spcPct val="50000"/>
              </a:spcBef>
            </a:pPr>
            <a:r>
              <a:rPr lang="es-ES"/>
              <a:t>IRF 1405</a:t>
            </a:r>
          </a:p>
        </p:txBody>
      </p:sp>
      <p:sp>
        <p:nvSpPr>
          <p:cNvPr id="16398" name="Text Box 35"/>
          <p:cNvSpPr txBox="1">
            <a:spLocks noChangeArrowheads="1"/>
          </p:cNvSpPr>
          <p:nvPr/>
        </p:nvSpPr>
        <p:spPr bwMode="auto">
          <a:xfrm>
            <a:off x="2373313" y="2092325"/>
            <a:ext cx="849312" cy="366713"/>
          </a:xfrm>
          <a:prstGeom prst="rect">
            <a:avLst/>
          </a:prstGeom>
          <a:noFill/>
          <a:ln w="28575" algn="ctr">
            <a:noFill/>
            <a:miter lim="800000"/>
            <a:headEnd/>
            <a:tailEnd/>
          </a:ln>
        </p:spPr>
        <p:txBody>
          <a:bodyPr>
            <a:spAutoFit/>
          </a:bodyPr>
          <a:lstStyle/>
          <a:p>
            <a:pPr>
              <a:spcBef>
                <a:spcPct val="50000"/>
              </a:spcBef>
            </a:pPr>
            <a:r>
              <a:rPr lang="es-ES"/>
              <a:t>55 V</a:t>
            </a:r>
          </a:p>
        </p:txBody>
      </p:sp>
      <p:sp>
        <p:nvSpPr>
          <p:cNvPr id="16399" name="Text Box 36"/>
          <p:cNvSpPr txBox="1">
            <a:spLocks noChangeArrowheads="1"/>
          </p:cNvSpPr>
          <p:nvPr/>
        </p:nvSpPr>
        <p:spPr bwMode="auto">
          <a:xfrm>
            <a:off x="3560763" y="2092325"/>
            <a:ext cx="1020762" cy="366713"/>
          </a:xfrm>
          <a:prstGeom prst="rect">
            <a:avLst/>
          </a:prstGeom>
          <a:noFill/>
          <a:ln w="28575" algn="ctr">
            <a:noFill/>
            <a:miter lim="800000"/>
            <a:headEnd/>
            <a:tailEnd/>
          </a:ln>
        </p:spPr>
        <p:txBody>
          <a:bodyPr>
            <a:spAutoFit/>
          </a:bodyPr>
          <a:lstStyle/>
          <a:p>
            <a:pPr>
              <a:spcBef>
                <a:spcPct val="50000"/>
              </a:spcBef>
            </a:pPr>
            <a:r>
              <a:rPr lang="es-ES"/>
              <a:t>169 A</a:t>
            </a:r>
          </a:p>
        </p:txBody>
      </p:sp>
      <p:sp>
        <p:nvSpPr>
          <p:cNvPr id="16400" name="Text Box 37"/>
          <p:cNvSpPr txBox="1">
            <a:spLocks noChangeArrowheads="1"/>
          </p:cNvSpPr>
          <p:nvPr/>
        </p:nvSpPr>
        <p:spPr bwMode="auto">
          <a:xfrm>
            <a:off x="4733925" y="2092325"/>
            <a:ext cx="1098550" cy="366713"/>
          </a:xfrm>
          <a:prstGeom prst="rect">
            <a:avLst/>
          </a:prstGeom>
          <a:noFill/>
          <a:ln w="28575" algn="ctr">
            <a:noFill/>
            <a:miter lim="800000"/>
            <a:headEnd/>
            <a:tailEnd/>
          </a:ln>
        </p:spPr>
        <p:txBody>
          <a:bodyPr>
            <a:spAutoFit/>
          </a:bodyPr>
          <a:lstStyle/>
          <a:p>
            <a:pPr>
              <a:spcBef>
                <a:spcPct val="50000"/>
              </a:spcBef>
            </a:pPr>
            <a:r>
              <a:rPr lang="es-ES"/>
              <a:t>5.3 m</a:t>
            </a:r>
            <a:r>
              <a:rPr lang="es-ES">
                <a:sym typeface="Symbol" pitchFamily="18" charset="2"/>
              </a:rPr>
              <a:t></a:t>
            </a:r>
          </a:p>
        </p:txBody>
      </p:sp>
      <p:sp>
        <p:nvSpPr>
          <p:cNvPr id="16401" name="Text Box 38"/>
          <p:cNvSpPr txBox="1">
            <a:spLocks noChangeArrowheads="1"/>
          </p:cNvSpPr>
          <p:nvPr/>
        </p:nvSpPr>
        <p:spPr bwMode="auto">
          <a:xfrm>
            <a:off x="855663" y="2574925"/>
            <a:ext cx="1577975" cy="366713"/>
          </a:xfrm>
          <a:prstGeom prst="rect">
            <a:avLst/>
          </a:prstGeom>
          <a:noFill/>
          <a:ln w="28575" algn="ctr">
            <a:noFill/>
            <a:miter lim="800000"/>
            <a:headEnd/>
            <a:tailEnd/>
          </a:ln>
        </p:spPr>
        <p:txBody>
          <a:bodyPr>
            <a:spAutoFit/>
          </a:bodyPr>
          <a:lstStyle/>
          <a:p>
            <a:pPr>
              <a:spcBef>
                <a:spcPct val="50000"/>
              </a:spcBef>
            </a:pPr>
            <a:r>
              <a:rPr lang="es-ES"/>
              <a:t>IRF 520</a:t>
            </a:r>
          </a:p>
        </p:txBody>
      </p:sp>
      <p:sp>
        <p:nvSpPr>
          <p:cNvPr id="16402" name="Text Box 39"/>
          <p:cNvSpPr txBox="1">
            <a:spLocks noChangeArrowheads="1"/>
          </p:cNvSpPr>
          <p:nvPr/>
        </p:nvSpPr>
        <p:spPr bwMode="auto">
          <a:xfrm>
            <a:off x="2373313" y="2574925"/>
            <a:ext cx="849312" cy="366713"/>
          </a:xfrm>
          <a:prstGeom prst="rect">
            <a:avLst/>
          </a:prstGeom>
          <a:noFill/>
          <a:ln w="28575" algn="ctr">
            <a:noFill/>
            <a:miter lim="800000"/>
            <a:headEnd/>
            <a:tailEnd/>
          </a:ln>
        </p:spPr>
        <p:txBody>
          <a:bodyPr>
            <a:spAutoFit/>
          </a:bodyPr>
          <a:lstStyle/>
          <a:p>
            <a:pPr>
              <a:spcBef>
                <a:spcPct val="50000"/>
              </a:spcBef>
            </a:pPr>
            <a:r>
              <a:rPr lang="es-ES"/>
              <a:t>100 V</a:t>
            </a:r>
          </a:p>
        </p:txBody>
      </p:sp>
      <p:sp>
        <p:nvSpPr>
          <p:cNvPr id="16403" name="Text Box 40"/>
          <p:cNvSpPr txBox="1">
            <a:spLocks noChangeArrowheads="1"/>
          </p:cNvSpPr>
          <p:nvPr/>
        </p:nvSpPr>
        <p:spPr bwMode="auto">
          <a:xfrm>
            <a:off x="3560763" y="2574925"/>
            <a:ext cx="1020762" cy="366713"/>
          </a:xfrm>
          <a:prstGeom prst="rect">
            <a:avLst/>
          </a:prstGeom>
          <a:noFill/>
          <a:ln w="28575" algn="ctr">
            <a:noFill/>
            <a:miter lim="800000"/>
            <a:headEnd/>
            <a:tailEnd/>
          </a:ln>
        </p:spPr>
        <p:txBody>
          <a:bodyPr>
            <a:spAutoFit/>
          </a:bodyPr>
          <a:lstStyle/>
          <a:p>
            <a:pPr>
              <a:spcBef>
                <a:spcPct val="50000"/>
              </a:spcBef>
            </a:pPr>
            <a:r>
              <a:rPr lang="es-ES"/>
              <a:t>10 A</a:t>
            </a:r>
          </a:p>
        </p:txBody>
      </p:sp>
      <p:sp>
        <p:nvSpPr>
          <p:cNvPr id="16404" name="Text Box 41"/>
          <p:cNvSpPr txBox="1">
            <a:spLocks noChangeArrowheads="1"/>
          </p:cNvSpPr>
          <p:nvPr/>
        </p:nvSpPr>
        <p:spPr bwMode="auto">
          <a:xfrm>
            <a:off x="4733925" y="2574925"/>
            <a:ext cx="1071563" cy="366713"/>
          </a:xfrm>
          <a:prstGeom prst="rect">
            <a:avLst/>
          </a:prstGeom>
          <a:noFill/>
          <a:ln w="28575" algn="ctr">
            <a:noFill/>
            <a:miter lim="800000"/>
            <a:headEnd/>
            <a:tailEnd/>
          </a:ln>
        </p:spPr>
        <p:txBody>
          <a:bodyPr>
            <a:spAutoFit/>
          </a:bodyPr>
          <a:lstStyle/>
          <a:p>
            <a:pPr>
              <a:spcBef>
                <a:spcPct val="50000"/>
              </a:spcBef>
            </a:pPr>
            <a:r>
              <a:rPr lang="es-ES"/>
              <a:t>180 m</a:t>
            </a:r>
            <a:r>
              <a:rPr lang="es-ES">
                <a:sym typeface="Symbol" pitchFamily="18" charset="2"/>
              </a:rPr>
              <a:t></a:t>
            </a:r>
          </a:p>
        </p:txBody>
      </p:sp>
      <p:sp>
        <p:nvSpPr>
          <p:cNvPr id="16405" name="Text Box 42"/>
          <p:cNvSpPr txBox="1">
            <a:spLocks noChangeArrowheads="1"/>
          </p:cNvSpPr>
          <p:nvPr/>
        </p:nvSpPr>
        <p:spPr bwMode="auto">
          <a:xfrm>
            <a:off x="855663" y="3082925"/>
            <a:ext cx="1577975" cy="366713"/>
          </a:xfrm>
          <a:prstGeom prst="rect">
            <a:avLst/>
          </a:prstGeom>
          <a:noFill/>
          <a:ln w="28575" algn="ctr">
            <a:noFill/>
            <a:miter lim="800000"/>
            <a:headEnd/>
            <a:tailEnd/>
          </a:ln>
        </p:spPr>
        <p:txBody>
          <a:bodyPr>
            <a:spAutoFit/>
          </a:bodyPr>
          <a:lstStyle/>
          <a:p>
            <a:pPr>
              <a:spcBef>
                <a:spcPct val="50000"/>
              </a:spcBef>
            </a:pPr>
            <a:r>
              <a:rPr lang="es-ES"/>
              <a:t>IRF 3710</a:t>
            </a:r>
          </a:p>
        </p:txBody>
      </p:sp>
      <p:sp>
        <p:nvSpPr>
          <p:cNvPr id="16406" name="Text Box 43"/>
          <p:cNvSpPr txBox="1">
            <a:spLocks noChangeArrowheads="1"/>
          </p:cNvSpPr>
          <p:nvPr/>
        </p:nvSpPr>
        <p:spPr bwMode="auto">
          <a:xfrm>
            <a:off x="2373313" y="3082925"/>
            <a:ext cx="849312" cy="366713"/>
          </a:xfrm>
          <a:prstGeom prst="rect">
            <a:avLst/>
          </a:prstGeom>
          <a:noFill/>
          <a:ln w="28575" algn="ctr">
            <a:noFill/>
            <a:miter lim="800000"/>
            <a:headEnd/>
            <a:tailEnd/>
          </a:ln>
        </p:spPr>
        <p:txBody>
          <a:bodyPr>
            <a:spAutoFit/>
          </a:bodyPr>
          <a:lstStyle/>
          <a:p>
            <a:pPr>
              <a:spcBef>
                <a:spcPct val="50000"/>
              </a:spcBef>
            </a:pPr>
            <a:r>
              <a:rPr lang="es-ES"/>
              <a:t>100 V</a:t>
            </a:r>
          </a:p>
        </p:txBody>
      </p:sp>
      <p:sp>
        <p:nvSpPr>
          <p:cNvPr id="16407" name="Text Box 44"/>
          <p:cNvSpPr txBox="1">
            <a:spLocks noChangeArrowheads="1"/>
          </p:cNvSpPr>
          <p:nvPr/>
        </p:nvSpPr>
        <p:spPr bwMode="auto">
          <a:xfrm>
            <a:off x="3560763" y="3082925"/>
            <a:ext cx="1020762" cy="366713"/>
          </a:xfrm>
          <a:prstGeom prst="rect">
            <a:avLst/>
          </a:prstGeom>
          <a:noFill/>
          <a:ln w="28575" algn="ctr">
            <a:noFill/>
            <a:miter lim="800000"/>
            <a:headEnd/>
            <a:tailEnd/>
          </a:ln>
        </p:spPr>
        <p:txBody>
          <a:bodyPr>
            <a:spAutoFit/>
          </a:bodyPr>
          <a:lstStyle/>
          <a:p>
            <a:pPr>
              <a:spcBef>
                <a:spcPct val="50000"/>
              </a:spcBef>
            </a:pPr>
            <a:r>
              <a:rPr lang="es-ES"/>
              <a:t>75 A</a:t>
            </a:r>
          </a:p>
        </p:txBody>
      </p:sp>
      <p:sp>
        <p:nvSpPr>
          <p:cNvPr id="16408" name="Text Box 45"/>
          <p:cNvSpPr txBox="1">
            <a:spLocks noChangeArrowheads="1"/>
          </p:cNvSpPr>
          <p:nvPr/>
        </p:nvSpPr>
        <p:spPr bwMode="auto">
          <a:xfrm>
            <a:off x="4733925" y="3082925"/>
            <a:ext cx="939800" cy="366713"/>
          </a:xfrm>
          <a:prstGeom prst="rect">
            <a:avLst/>
          </a:prstGeom>
          <a:noFill/>
          <a:ln w="28575" algn="ctr">
            <a:noFill/>
            <a:miter lim="800000"/>
            <a:headEnd/>
            <a:tailEnd/>
          </a:ln>
        </p:spPr>
        <p:txBody>
          <a:bodyPr>
            <a:spAutoFit/>
          </a:bodyPr>
          <a:lstStyle/>
          <a:p>
            <a:pPr>
              <a:spcBef>
                <a:spcPct val="50000"/>
              </a:spcBef>
            </a:pPr>
            <a:r>
              <a:rPr lang="es-ES"/>
              <a:t>25 m</a:t>
            </a:r>
            <a:r>
              <a:rPr lang="es-ES">
                <a:sym typeface="Symbol" pitchFamily="18" charset="2"/>
              </a:rPr>
              <a:t></a:t>
            </a:r>
          </a:p>
        </p:txBody>
      </p:sp>
      <p:sp>
        <p:nvSpPr>
          <p:cNvPr id="16409" name="Text Box 46"/>
          <p:cNvSpPr txBox="1">
            <a:spLocks noChangeArrowheads="1"/>
          </p:cNvSpPr>
          <p:nvPr/>
        </p:nvSpPr>
        <p:spPr bwMode="auto">
          <a:xfrm>
            <a:off x="855663" y="4048125"/>
            <a:ext cx="1577975" cy="366713"/>
          </a:xfrm>
          <a:prstGeom prst="rect">
            <a:avLst/>
          </a:prstGeom>
          <a:noFill/>
          <a:ln w="28575" algn="ctr">
            <a:noFill/>
            <a:miter lim="800000"/>
            <a:headEnd/>
            <a:tailEnd/>
          </a:ln>
        </p:spPr>
        <p:txBody>
          <a:bodyPr>
            <a:spAutoFit/>
          </a:bodyPr>
          <a:lstStyle/>
          <a:p>
            <a:pPr>
              <a:spcBef>
                <a:spcPct val="50000"/>
              </a:spcBef>
            </a:pPr>
            <a:r>
              <a:rPr lang="es-ES"/>
              <a:t>IRFP 460</a:t>
            </a:r>
          </a:p>
        </p:txBody>
      </p:sp>
      <p:sp>
        <p:nvSpPr>
          <p:cNvPr id="16410" name="Text Box 47"/>
          <p:cNvSpPr txBox="1">
            <a:spLocks noChangeArrowheads="1"/>
          </p:cNvSpPr>
          <p:nvPr/>
        </p:nvSpPr>
        <p:spPr bwMode="auto">
          <a:xfrm>
            <a:off x="2373313" y="4048125"/>
            <a:ext cx="849312" cy="366713"/>
          </a:xfrm>
          <a:prstGeom prst="rect">
            <a:avLst/>
          </a:prstGeom>
          <a:noFill/>
          <a:ln w="28575" algn="ctr">
            <a:noFill/>
            <a:miter lim="800000"/>
            <a:headEnd/>
            <a:tailEnd/>
          </a:ln>
        </p:spPr>
        <p:txBody>
          <a:bodyPr>
            <a:spAutoFit/>
          </a:bodyPr>
          <a:lstStyle/>
          <a:p>
            <a:pPr>
              <a:spcBef>
                <a:spcPct val="50000"/>
              </a:spcBef>
            </a:pPr>
            <a:r>
              <a:rPr lang="es-ES"/>
              <a:t>500 V</a:t>
            </a:r>
          </a:p>
        </p:txBody>
      </p:sp>
      <p:sp>
        <p:nvSpPr>
          <p:cNvPr id="16411" name="Text Box 48"/>
          <p:cNvSpPr txBox="1">
            <a:spLocks noChangeArrowheads="1"/>
          </p:cNvSpPr>
          <p:nvPr/>
        </p:nvSpPr>
        <p:spPr bwMode="auto">
          <a:xfrm>
            <a:off x="3560763" y="4048125"/>
            <a:ext cx="1020762" cy="366713"/>
          </a:xfrm>
          <a:prstGeom prst="rect">
            <a:avLst/>
          </a:prstGeom>
          <a:noFill/>
          <a:ln w="28575" algn="ctr">
            <a:noFill/>
            <a:miter lim="800000"/>
            <a:headEnd/>
            <a:tailEnd/>
          </a:ln>
        </p:spPr>
        <p:txBody>
          <a:bodyPr>
            <a:spAutoFit/>
          </a:bodyPr>
          <a:lstStyle/>
          <a:p>
            <a:pPr>
              <a:spcBef>
                <a:spcPct val="50000"/>
              </a:spcBef>
            </a:pPr>
            <a:r>
              <a:rPr lang="es-ES"/>
              <a:t>20 A</a:t>
            </a:r>
          </a:p>
        </p:txBody>
      </p:sp>
      <p:sp>
        <p:nvSpPr>
          <p:cNvPr id="16412" name="Text Box 49"/>
          <p:cNvSpPr txBox="1">
            <a:spLocks noChangeArrowheads="1"/>
          </p:cNvSpPr>
          <p:nvPr/>
        </p:nvSpPr>
        <p:spPr bwMode="auto">
          <a:xfrm>
            <a:off x="4733925" y="4048125"/>
            <a:ext cx="1071563" cy="366713"/>
          </a:xfrm>
          <a:prstGeom prst="rect">
            <a:avLst/>
          </a:prstGeom>
          <a:noFill/>
          <a:ln w="28575" algn="ctr">
            <a:noFill/>
            <a:miter lim="800000"/>
            <a:headEnd/>
            <a:tailEnd/>
          </a:ln>
        </p:spPr>
        <p:txBody>
          <a:bodyPr>
            <a:spAutoFit/>
          </a:bodyPr>
          <a:lstStyle/>
          <a:p>
            <a:pPr>
              <a:spcBef>
                <a:spcPct val="50000"/>
              </a:spcBef>
            </a:pPr>
            <a:r>
              <a:rPr lang="es-ES"/>
              <a:t>270 m</a:t>
            </a:r>
            <a:r>
              <a:rPr lang="es-ES">
                <a:sym typeface="Symbol" pitchFamily="18" charset="2"/>
              </a:rPr>
              <a:t></a:t>
            </a:r>
          </a:p>
        </p:txBody>
      </p:sp>
      <p:sp>
        <p:nvSpPr>
          <p:cNvPr id="16413" name="Text Box 50"/>
          <p:cNvSpPr txBox="1">
            <a:spLocks noChangeArrowheads="1"/>
          </p:cNvSpPr>
          <p:nvPr/>
        </p:nvSpPr>
        <p:spPr bwMode="auto">
          <a:xfrm>
            <a:off x="855663" y="3638550"/>
            <a:ext cx="1577975" cy="366713"/>
          </a:xfrm>
          <a:prstGeom prst="rect">
            <a:avLst/>
          </a:prstGeom>
          <a:noFill/>
          <a:ln w="28575" algn="ctr">
            <a:noFill/>
            <a:miter lim="800000"/>
            <a:headEnd/>
            <a:tailEnd/>
          </a:ln>
        </p:spPr>
        <p:txBody>
          <a:bodyPr>
            <a:spAutoFit/>
          </a:bodyPr>
          <a:lstStyle/>
          <a:p>
            <a:pPr>
              <a:spcBef>
                <a:spcPct val="50000"/>
              </a:spcBef>
            </a:pPr>
            <a:r>
              <a:rPr lang="es-ES"/>
              <a:t>IRF 540</a:t>
            </a:r>
          </a:p>
        </p:txBody>
      </p:sp>
      <p:sp>
        <p:nvSpPr>
          <p:cNvPr id="16414" name="Text Box 51"/>
          <p:cNvSpPr txBox="1">
            <a:spLocks noChangeArrowheads="1"/>
          </p:cNvSpPr>
          <p:nvPr/>
        </p:nvSpPr>
        <p:spPr bwMode="auto">
          <a:xfrm>
            <a:off x="2373313" y="3638550"/>
            <a:ext cx="849312" cy="366713"/>
          </a:xfrm>
          <a:prstGeom prst="rect">
            <a:avLst/>
          </a:prstGeom>
          <a:noFill/>
          <a:ln w="28575" algn="ctr">
            <a:noFill/>
            <a:miter lim="800000"/>
            <a:headEnd/>
            <a:tailEnd/>
          </a:ln>
        </p:spPr>
        <p:txBody>
          <a:bodyPr>
            <a:spAutoFit/>
          </a:bodyPr>
          <a:lstStyle/>
          <a:p>
            <a:pPr>
              <a:spcBef>
                <a:spcPct val="50000"/>
              </a:spcBef>
            </a:pPr>
            <a:r>
              <a:rPr lang="es-ES"/>
              <a:t>500 V</a:t>
            </a:r>
          </a:p>
        </p:txBody>
      </p:sp>
      <p:sp>
        <p:nvSpPr>
          <p:cNvPr id="16415" name="Text Box 52"/>
          <p:cNvSpPr txBox="1">
            <a:spLocks noChangeArrowheads="1"/>
          </p:cNvSpPr>
          <p:nvPr/>
        </p:nvSpPr>
        <p:spPr bwMode="auto">
          <a:xfrm>
            <a:off x="3560763" y="3638550"/>
            <a:ext cx="1020762" cy="366713"/>
          </a:xfrm>
          <a:prstGeom prst="rect">
            <a:avLst/>
          </a:prstGeom>
          <a:noFill/>
          <a:ln w="28575" algn="ctr">
            <a:noFill/>
            <a:miter lim="800000"/>
            <a:headEnd/>
            <a:tailEnd/>
          </a:ln>
        </p:spPr>
        <p:txBody>
          <a:bodyPr>
            <a:spAutoFit/>
          </a:bodyPr>
          <a:lstStyle/>
          <a:p>
            <a:pPr>
              <a:spcBef>
                <a:spcPct val="50000"/>
              </a:spcBef>
            </a:pPr>
            <a:r>
              <a:rPr lang="es-ES"/>
              <a:t>8 A</a:t>
            </a:r>
          </a:p>
        </p:txBody>
      </p:sp>
      <p:sp>
        <p:nvSpPr>
          <p:cNvPr id="16416" name="Text Box 53"/>
          <p:cNvSpPr txBox="1">
            <a:spLocks noChangeArrowheads="1"/>
          </p:cNvSpPr>
          <p:nvPr/>
        </p:nvSpPr>
        <p:spPr bwMode="auto">
          <a:xfrm>
            <a:off x="4733925" y="3638550"/>
            <a:ext cx="1112838" cy="366713"/>
          </a:xfrm>
          <a:prstGeom prst="rect">
            <a:avLst/>
          </a:prstGeom>
          <a:noFill/>
          <a:ln w="28575" algn="ctr">
            <a:noFill/>
            <a:miter lim="800000"/>
            <a:headEnd/>
            <a:tailEnd/>
          </a:ln>
        </p:spPr>
        <p:txBody>
          <a:bodyPr>
            <a:spAutoFit/>
          </a:bodyPr>
          <a:lstStyle/>
          <a:p>
            <a:pPr>
              <a:spcBef>
                <a:spcPct val="50000"/>
              </a:spcBef>
            </a:pPr>
            <a:r>
              <a:rPr lang="es-ES"/>
              <a:t>850 m</a:t>
            </a:r>
            <a:r>
              <a:rPr lang="es-ES">
                <a:sym typeface="Symbol" pitchFamily="18" charset="2"/>
              </a:rPr>
              <a:t></a:t>
            </a:r>
          </a:p>
        </p:txBody>
      </p:sp>
      <p:sp>
        <p:nvSpPr>
          <p:cNvPr id="16417" name="Text Box 54"/>
          <p:cNvSpPr txBox="1">
            <a:spLocks noChangeArrowheads="1"/>
          </p:cNvSpPr>
          <p:nvPr/>
        </p:nvSpPr>
        <p:spPr bwMode="auto">
          <a:xfrm>
            <a:off x="855663" y="4518025"/>
            <a:ext cx="1577975" cy="366713"/>
          </a:xfrm>
          <a:prstGeom prst="rect">
            <a:avLst/>
          </a:prstGeom>
          <a:noFill/>
          <a:ln w="28575" algn="ctr">
            <a:noFill/>
            <a:miter lim="800000"/>
            <a:headEnd/>
            <a:tailEnd/>
          </a:ln>
        </p:spPr>
        <p:txBody>
          <a:bodyPr>
            <a:spAutoFit/>
          </a:bodyPr>
          <a:lstStyle/>
          <a:p>
            <a:pPr>
              <a:spcBef>
                <a:spcPct val="50000"/>
              </a:spcBef>
            </a:pPr>
            <a:r>
              <a:rPr lang="es-ES"/>
              <a:t>IRFPG 30</a:t>
            </a:r>
          </a:p>
        </p:txBody>
      </p:sp>
      <p:sp>
        <p:nvSpPr>
          <p:cNvPr id="16418" name="Text Box 55"/>
          <p:cNvSpPr txBox="1">
            <a:spLocks noChangeArrowheads="1"/>
          </p:cNvSpPr>
          <p:nvPr/>
        </p:nvSpPr>
        <p:spPr bwMode="auto">
          <a:xfrm>
            <a:off x="2373313" y="4518025"/>
            <a:ext cx="1008062" cy="366713"/>
          </a:xfrm>
          <a:prstGeom prst="rect">
            <a:avLst/>
          </a:prstGeom>
          <a:noFill/>
          <a:ln w="28575" algn="ctr">
            <a:noFill/>
            <a:miter lim="800000"/>
            <a:headEnd/>
            <a:tailEnd/>
          </a:ln>
        </p:spPr>
        <p:txBody>
          <a:bodyPr>
            <a:spAutoFit/>
          </a:bodyPr>
          <a:lstStyle/>
          <a:p>
            <a:pPr>
              <a:spcBef>
                <a:spcPct val="50000"/>
              </a:spcBef>
            </a:pPr>
            <a:r>
              <a:rPr lang="es-ES"/>
              <a:t>1000 V</a:t>
            </a:r>
          </a:p>
        </p:txBody>
      </p:sp>
      <p:sp>
        <p:nvSpPr>
          <p:cNvPr id="16419" name="Text Box 56"/>
          <p:cNvSpPr txBox="1">
            <a:spLocks noChangeArrowheads="1"/>
          </p:cNvSpPr>
          <p:nvPr/>
        </p:nvSpPr>
        <p:spPr bwMode="auto">
          <a:xfrm>
            <a:off x="3560763" y="4518025"/>
            <a:ext cx="1020762" cy="366713"/>
          </a:xfrm>
          <a:prstGeom prst="rect">
            <a:avLst/>
          </a:prstGeom>
          <a:noFill/>
          <a:ln w="28575" algn="ctr">
            <a:noFill/>
            <a:miter lim="800000"/>
            <a:headEnd/>
            <a:tailEnd/>
          </a:ln>
        </p:spPr>
        <p:txBody>
          <a:bodyPr>
            <a:spAutoFit/>
          </a:bodyPr>
          <a:lstStyle/>
          <a:p>
            <a:pPr>
              <a:spcBef>
                <a:spcPct val="50000"/>
              </a:spcBef>
            </a:pPr>
            <a:r>
              <a:rPr lang="es-ES"/>
              <a:t>3 A</a:t>
            </a:r>
          </a:p>
        </p:txBody>
      </p:sp>
      <p:sp>
        <p:nvSpPr>
          <p:cNvPr id="16420" name="Text Box 57"/>
          <p:cNvSpPr txBox="1">
            <a:spLocks noChangeArrowheads="1"/>
          </p:cNvSpPr>
          <p:nvPr/>
        </p:nvSpPr>
        <p:spPr bwMode="auto">
          <a:xfrm>
            <a:off x="4733925" y="4518025"/>
            <a:ext cx="1071563" cy="366713"/>
          </a:xfrm>
          <a:prstGeom prst="rect">
            <a:avLst/>
          </a:prstGeom>
          <a:noFill/>
          <a:ln w="28575" algn="ctr">
            <a:noFill/>
            <a:miter lim="800000"/>
            <a:headEnd/>
            <a:tailEnd/>
          </a:ln>
        </p:spPr>
        <p:txBody>
          <a:bodyPr>
            <a:spAutoFit/>
          </a:bodyPr>
          <a:lstStyle/>
          <a:p>
            <a:pPr>
              <a:spcBef>
                <a:spcPct val="50000"/>
              </a:spcBef>
            </a:pPr>
            <a:r>
              <a:rPr lang="es-ES"/>
              <a:t>5 </a:t>
            </a:r>
            <a:r>
              <a:rPr lang="es-ES">
                <a:sym typeface="Symbol" pitchFamily="18" charset="2"/>
              </a:rPr>
              <a:t></a:t>
            </a:r>
          </a:p>
        </p:txBody>
      </p:sp>
      <p:sp>
        <p:nvSpPr>
          <p:cNvPr id="16421" name="Text Box 58"/>
          <p:cNvSpPr txBox="1">
            <a:spLocks noChangeArrowheads="1"/>
          </p:cNvSpPr>
          <p:nvPr/>
        </p:nvSpPr>
        <p:spPr bwMode="auto">
          <a:xfrm>
            <a:off x="855663" y="5026025"/>
            <a:ext cx="1577975" cy="366713"/>
          </a:xfrm>
          <a:prstGeom prst="rect">
            <a:avLst/>
          </a:prstGeom>
          <a:noFill/>
          <a:ln w="28575" algn="ctr">
            <a:noFill/>
            <a:miter lim="800000"/>
            <a:headEnd/>
            <a:tailEnd/>
          </a:ln>
        </p:spPr>
        <p:txBody>
          <a:bodyPr>
            <a:spAutoFit/>
          </a:bodyPr>
          <a:lstStyle/>
          <a:p>
            <a:pPr>
              <a:spcBef>
                <a:spcPct val="50000"/>
              </a:spcBef>
            </a:pPr>
            <a:r>
              <a:rPr lang="es-ES"/>
              <a:t>IRFPG 50</a:t>
            </a:r>
          </a:p>
        </p:txBody>
      </p:sp>
      <p:sp>
        <p:nvSpPr>
          <p:cNvPr id="16422" name="Text Box 59"/>
          <p:cNvSpPr txBox="1">
            <a:spLocks noChangeArrowheads="1"/>
          </p:cNvSpPr>
          <p:nvPr/>
        </p:nvSpPr>
        <p:spPr bwMode="auto">
          <a:xfrm>
            <a:off x="2373313" y="5026025"/>
            <a:ext cx="1049337" cy="366713"/>
          </a:xfrm>
          <a:prstGeom prst="rect">
            <a:avLst/>
          </a:prstGeom>
          <a:noFill/>
          <a:ln w="28575" algn="ctr">
            <a:noFill/>
            <a:miter lim="800000"/>
            <a:headEnd/>
            <a:tailEnd/>
          </a:ln>
        </p:spPr>
        <p:txBody>
          <a:bodyPr>
            <a:spAutoFit/>
          </a:bodyPr>
          <a:lstStyle/>
          <a:p>
            <a:pPr>
              <a:spcBef>
                <a:spcPct val="50000"/>
              </a:spcBef>
            </a:pPr>
            <a:r>
              <a:rPr lang="es-ES"/>
              <a:t>1000 V</a:t>
            </a:r>
          </a:p>
        </p:txBody>
      </p:sp>
      <p:sp>
        <p:nvSpPr>
          <p:cNvPr id="16423" name="Text Box 60"/>
          <p:cNvSpPr txBox="1">
            <a:spLocks noChangeArrowheads="1"/>
          </p:cNvSpPr>
          <p:nvPr/>
        </p:nvSpPr>
        <p:spPr bwMode="auto">
          <a:xfrm>
            <a:off x="3560763" y="5026025"/>
            <a:ext cx="1020762" cy="366713"/>
          </a:xfrm>
          <a:prstGeom prst="rect">
            <a:avLst/>
          </a:prstGeom>
          <a:noFill/>
          <a:ln w="28575" algn="ctr">
            <a:noFill/>
            <a:miter lim="800000"/>
            <a:headEnd/>
            <a:tailEnd/>
          </a:ln>
        </p:spPr>
        <p:txBody>
          <a:bodyPr>
            <a:spAutoFit/>
          </a:bodyPr>
          <a:lstStyle/>
          <a:p>
            <a:pPr>
              <a:spcBef>
                <a:spcPct val="50000"/>
              </a:spcBef>
            </a:pPr>
            <a:r>
              <a:rPr lang="es-ES"/>
              <a:t>6 A</a:t>
            </a:r>
          </a:p>
        </p:txBody>
      </p:sp>
      <p:sp>
        <p:nvSpPr>
          <p:cNvPr id="16424" name="Text Box 61"/>
          <p:cNvSpPr txBox="1">
            <a:spLocks noChangeArrowheads="1"/>
          </p:cNvSpPr>
          <p:nvPr/>
        </p:nvSpPr>
        <p:spPr bwMode="auto">
          <a:xfrm>
            <a:off x="4733925" y="5026025"/>
            <a:ext cx="1112838" cy="366713"/>
          </a:xfrm>
          <a:prstGeom prst="rect">
            <a:avLst/>
          </a:prstGeom>
          <a:noFill/>
          <a:ln w="28575" algn="ctr">
            <a:noFill/>
            <a:miter lim="800000"/>
            <a:headEnd/>
            <a:tailEnd/>
          </a:ln>
        </p:spPr>
        <p:txBody>
          <a:bodyPr>
            <a:spAutoFit/>
          </a:bodyPr>
          <a:lstStyle/>
          <a:p>
            <a:pPr>
              <a:spcBef>
                <a:spcPct val="50000"/>
              </a:spcBef>
            </a:pPr>
            <a:r>
              <a:rPr lang="es-ES"/>
              <a:t>2 </a:t>
            </a:r>
            <a:r>
              <a:rPr lang="es-ES">
                <a:sym typeface="Symbol" pitchFamily="18" charset="2"/>
              </a:rPr>
              <a:t></a:t>
            </a:r>
          </a:p>
        </p:txBody>
      </p:sp>
      <p:sp>
        <p:nvSpPr>
          <p:cNvPr id="16425" name="Line 62"/>
          <p:cNvSpPr>
            <a:spLocks noChangeShapeType="1"/>
          </p:cNvSpPr>
          <p:nvPr/>
        </p:nvSpPr>
        <p:spPr bwMode="auto">
          <a:xfrm>
            <a:off x="700088" y="2473325"/>
            <a:ext cx="5248275" cy="0"/>
          </a:xfrm>
          <a:prstGeom prst="line">
            <a:avLst/>
          </a:prstGeom>
          <a:noFill/>
          <a:ln w="28575">
            <a:solidFill>
              <a:srgbClr val="A50021"/>
            </a:solidFill>
            <a:round/>
            <a:headEnd/>
            <a:tailEnd/>
          </a:ln>
        </p:spPr>
        <p:txBody>
          <a:bodyPr wrap="none" anchor="ctr"/>
          <a:lstStyle/>
          <a:p>
            <a:endParaRPr lang="es-ES"/>
          </a:p>
        </p:txBody>
      </p:sp>
      <p:sp>
        <p:nvSpPr>
          <p:cNvPr id="16426" name="Line 63"/>
          <p:cNvSpPr>
            <a:spLocks noChangeShapeType="1"/>
          </p:cNvSpPr>
          <p:nvPr/>
        </p:nvSpPr>
        <p:spPr bwMode="auto">
          <a:xfrm>
            <a:off x="700088" y="3497263"/>
            <a:ext cx="5248275" cy="0"/>
          </a:xfrm>
          <a:prstGeom prst="line">
            <a:avLst/>
          </a:prstGeom>
          <a:noFill/>
          <a:ln w="28575">
            <a:solidFill>
              <a:srgbClr val="A50021"/>
            </a:solidFill>
            <a:round/>
            <a:headEnd/>
            <a:tailEnd/>
          </a:ln>
        </p:spPr>
        <p:txBody>
          <a:bodyPr wrap="none" anchor="ctr"/>
          <a:lstStyle/>
          <a:p>
            <a:endParaRPr lang="es-ES"/>
          </a:p>
        </p:txBody>
      </p:sp>
      <p:sp>
        <p:nvSpPr>
          <p:cNvPr id="16427" name="Line 64"/>
          <p:cNvSpPr>
            <a:spLocks noChangeShapeType="1"/>
          </p:cNvSpPr>
          <p:nvPr/>
        </p:nvSpPr>
        <p:spPr bwMode="auto">
          <a:xfrm>
            <a:off x="700088" y="4467225"/>
            <a:ext cx="5248275" cy="0"/>
          </a:xfrm>
          <a:prstGeom prst="line">
            <a:avLst/>
          </a:prstGeom>
          <a:noFill/>
          <a:ln w="28575">
            <a:solidFill>
              <a:srgbClr val="A50021"/>
            </a:solidFill>
            <a:round/>
            <a:headEnd/>
            <a:tailEnd/>
          </a:ln>
        </p:spPr>
        <p:txBody>
          <a:bodyPr wrap="none" anchor="ctr"/>
          <a:lstStyle/>
          <a:p>
            <a:endParaRPr lang="es-ES"/>
          </a:p>
        </p:txBody>
      </p:sp>
      <p:sp>
        <p:nvSpPr>
          <p:cNvPr id="16428" name="Line 65"/>
          <p:cNvSpPr>
            <a:spLocks noChangeShapeType="1"/>
          </p:cNvSpPr>
          <p:nvPr/>
        </p:nvSpPr>
        <p:spPr bwMode="auto">
          <a:xfrm>
            <a:off x="730250" y="5411788"/>
            <a:ext cx="5248275" cy="0"/>
          </a:xfrm>
          <a:prstGeom prst="line">
            <a:avLst/>
          </a:prstGeom>
          <a:noFill/>
          <a:ln w="28575">
            <a:solidFill>
              <a:srgbClr val="A50021"/>
            </a:solidFill>
            <a:round/>
            <a:headEnd/>
            <a:tailEnd/>
          </a:ln>
        </p:spPr>
        <p:txBody>
          <a:bodyPr wrap="none" anchor="ctr"/>
          <a:lstStyle/>
          <a:p>
            <a:endParaRPr lang="es-ES"/>
          </a:p>
        </p:txBody>
      </p:sp>
      <p:pic>
        <p:nvPicPr>
          <p:cNvPr id="16429" name="Picture 66" descr="irf14051caract princ"/>
          <p:cNvPicPr>
            <a:picLocks noChangeAspect="1" noChangeArrowheads="1"/>
          </p:cNvPicPr>
          <p:nvPr/>
        </p:nvPicPr>
        <p:blipFill>
          <a:blip r:embed="rId2" cstate="print"/>
          <a:srcRect/>
          <a:stretch>
            <a:fillRect/>
          </a:stretch>
        </p:blipFill>
        <p:spPr bwMode="auto">
          <a:xfrm>
            <a:off x="6103938" y="1457325"/>
            <a:ext cx="2967037" cy="3840163"/>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673100" y="0"/>
            <a:ext cx="4060825" cy="396875"/>
          </a:xfrm>
          <a:prstGeom prst="rect">
            <a:avLst/>
          </a:prstGeom>
          <a:noFill/>
          <a:ln w="9525" algn="ctr">
            <a:noFill/>
            <a:miter lim="800000"/>
            <a:headEnd/>
            <a:tailEnd/>
          </a:ln>
        </p:spPr>
        <p:txBody>
          <a:bodyPr>
            <a:spAutoFit/>
          </a:bodyPr>
          <a:lstStyle/>
          <a:p>
            <a:pPr>
              <a:spcBef>
                <a:spcPct val="50000"/>
              </a:spcBef>
            </a:pPr>
            <a:r>
              <a:rPr lang="es-ES" sz="2000">
                <a:solidFill>
                  <a:srgbClr val="008080"/>
                </a:solidFill>
              </a:rPr>
              <a:t>Características fundamentales</a:t>
            </a:r>
          </a:p>
        </p:txBody>
      </p:sp>
      <p:grpSp>
        <p:nvGrpSpPr>
          <p:cNvPr id="2" name="Group 8"/>
          <p:cNvGrpSpPr>
            <a:grpSpLocks/>
          </p:cNvGrpSpPr>
          <p:nvPr/>
        </p:nvGrpSpPr>
        <p:grpSpPr bwMode="auto">
          <a:xfrm rot="-5400000">
            <a:off x="3765550" y="2997201"/>
            <a:ext cx="206375" cy="501650"/>
            <a:chOff x="2990" y="5288"/>
            <a:chExt cx="182" cy="443"/>
          </a:xfrm>
        </p:grpSpPr>
        <p:sp>
          <p:nvSpPr>
            <p:cNvPr id="19499" name="Line 9"/>
            <p:cNvSpPr>
              <a:spLocks noChangeShapeType="1"/>
            </p:cNvSpPr>
            <p:nvPr/>
          </p:nvSpPr>
          <p:spPr bwMode="auto">
            <a:xfrm>
              <a:off x="3087" y="5399"/>
              <a:ext cx="85" cy="7"/>
            </a:xfrm>
            <a:prstGeom prst="line">
              <a:avLst/>
            </a:prstGeom>
            <a:noFill/>
            <a:ln w="25400">
              <a:solidFill>
                <a:schemeClr val="tx1"/>
              </a:solidFill>
              <a:round/>
              <a:headEnd/>
              <a:tailEnd/>
            </a:ln>
          </p:spPr>
          <p:txBody>
            <a:bodyPr wrap="none" anchor="ctr"/>
            <a:lstStyle/>
            <a:p>
              <a:endParaRPr lang="es-ES"/>
            </a:p>
          </p:txBody>
        </p:sp>
        <p:sp>
          <p:nvSpPr>
            <p:cNvPr id="19500" name="Line 10"/>
            <p:cNvSpPr>
              <a:spLocks noChangeShapeType="1"/>
            </p:cNvSpPr>
            <p:nvPr/>
          </p:nvSpPr>
          <p:spPr bwMode="auto">
            <a:xfrm flipV="1">
              <a:off x="2994" y="5405"/>
              <a:ext cx="175" cy="60"/>
            </a:xfrm>
            <a:prstGeom prst="line">
              <a:avLst/>
            </a:prstGeom>
            <a:noFill/>
            <a:ln w="25400">
              <a:solidFill>
                <a:schemeClr val="tx1"/>
              </a:solidFill>
              <a:round/>
              <a:headEnd/>
              <a:tailEnd/>
            </a:ln>
          </p:spPr>
          <p:txBody>
            <a:bodyPr wrap="none" anchor="ctr"/>
            <a:lstStyle/>
            <a:p>
              <a:endParaRPr lang="es-ES"/>
            </a:p>
          </p:txBody>
        </p:sp>
        <p:sp>
          <p:nvSpPr>
            <p:cNvPr id="19501" name="Line 11"/>
            <p:cNvSpPr>
              <a:spLocks noChangeShapeType="1"/>
            </p:cNvSpPr>
            <p:nvPr/>
          </p:nvSpPr>
          <p:spPr bwMode="auto">
            <a:xfrm>
              <a:off x="2990" y="5464"/>
              <a:ext cx="174" cy="29"/>
            </a:xfrm>
            <a:prstGeom prst="line">
              <a:avLst/>
            </a:prstGeom>
            <a:noFill/>
            <a:ln w="25400">
              <a:solidFill>
                <a:schemeClr val="tx1"/>
              </a:solidFill>
              <a:round/>
              <a:headEnd/>
              <a:tailEnd/>
            </a:ln>
          </p:spPr>
          <p:txBody>
            <a:bodyPr wrap="none" anchor="ctr"/>
            <a:lstStyle/>
            <a:p>
              <a:endParaRPr lang="es-ES"/>
            </a:p>
          </p:txBody>
        </p:sp>
        <p:grpSp>
          <p:nvGrpSpPr>
            <p:cNvPr id="3" name="Group 12"/>
            <p:cNvGrpSpPr>
              <a:grpSpLocks/>
            </p:cNvGrpSpPr>
            <p:nvPr/>
          </p:nvGrpSpPr>
          <p:grpSpPr bwMode="auto">
            <a:xfrm>
              <a:off x="2994" y="5551"/>
              <a:ext cx="178" cy="87"/>
              <a:chOff x="2994" y="5551"/>
              <a:chExt cx="178" cy="87"/>
            </a:xfrm>
          </p:grpSpPr>
          <p:sp>
            <p:nvSpPr>
              <p:cNvPr id="19507" name="Line 13"/>
              <p:cNvSpPr>
                <a:spLocks noChangeShapeType="1"/>
              </p:cNvSpPr>
              <p:nvPr/>
            </p:nvSpPr>
            <p:spPr bwMode="auto">
              <a:xfrm flipV="1">
                <a:off x="2998" y="5579"/>
                <a:ext cx="174" cy="59"/>
              </a:xfrm>
              <a:prstGeom prst="line">
                <a:avLst/>
              </a:prstGeom>
              <a:noFill/>
              <a:ln w="25400">
                <a:solidFill>
                  <a:schemeClr val="tx1"/>
                </a:solidFill>
                <a:round/>
                <a:headEnd/>
                <a:tailEnd/>
              </a:ln>
            </p:spPr>
            <p:txBody>
              <a:bodyPr wrap="none" anchor="ctr"/>
              <a:lstStyle/>
              <a:p>
                <a:endParaRPr lang="es-ES"/>
              </a:p>
            </p:txBody>
          </p:sp>
          <p:sp>
            <p:nvSpPr>
              <p:cNvPr id="19508" name="Line 14"/>
              <p:cNvSpPr>
                <a:spLocks noChangeShapeType="1"/>
              </p:cNvSpPr>
              <p:nvPr/>
            </p:nvSpPr>
            <p:spPr bwMode="auto">
              <a:xfrm>
                <a:off x="2994" y="5551"/>
                <a:ext cx="175" cy="29"/>
              </a:xfrm>
              <a:prstGeom prst="line">
                <a:avLst/>
              </a:prstGeom>
              <a:noFill/>
              <a:ln w="25400">
                <a:solidFill>
                  <a:schemeClr val="tx1"/>
                </a:solidFill>
                <a:round/>
                <a:headEnd/>
                <a:tailEnd/>
              </a:ln>
            </p:spPr>
            <p:txBody>
              <a:bodyPr wrap="none" anchor="ctr"/>
              <a:lstStyle/>
              <a:p>
                <a:endParaRPr lang="es-ES"/>
              </a:p>
            </p:txBody>
          </p:sp>
        </p:grpSp>
        <p:sp>
          <p:nvSpPr>
            <p:cNvPr id="19503" name="Line 15"/>
            <p:cNvSpPr>
              <a:spLocks noChangeShapeType="1"/>
            </p:cNvSpPr>
            <p:nvPr/>
          </p:nvSpPr>
          <p:spPr bwMode="auto">
            <a:xfrm flipV="1">
              <a:off x="2990" y="5492"/>
              <a:ext cx="174" cy="60"/>
            </a:xfrm>
            <a:prstGeom prst="line">
              <a:avLst/>
            </a:prstGeom>
            <a:noFill/>
            <a:ln w="25400">
              <a:solidFill>
                <a:schemeClr val="tx1"/>
              </a:solidFill>
              <a:round/>
              <a:headEnd/>
              <a:tailEnd/>
            </a:ln>
          </p:spPr>
          <p:txBody>
            <a:bodyPr wrap="none" anchor="ctr"/>
            <a:lstStyle/>
            <a:p>
              <a:endParaRPr lang="es-ES"/>
            </a:p>
          </p:txBody>
        </p:sp>
        <p:sp>
          <p:nvSpPr>
            <p:cNvPr id="19504" name="Line 16"/>
            <p:cNvSpPr>
              <a:spLocks noChangeShapeType="1"/>
            </p:cNvSpPr>
            <p:nvPr/>
          </p:nvSpPr>
          <p:spPr bwMode="auto">
            <a:xfrm>
              <a:off x="2995" y="5639"/>
              <a:ext cx="84" cy="7"/>
            </a:xfrm>
            <a:prstGeom prst="line">
              <a:avLst/>
            </a:prstGeom>
            <a:noFill/>
            <a:ln w="25400">
              <a:solidFill>
                <a:schemeClr val="tx1"/>
              </a:solidFill>
              <a:round/>
              <a:headEnd/>
              <a:tailEnd/>
            </a:ln>
          </p:spPr>
          <p:txBody>
            <a:bodyPr wrap="none" anchor="ctr"/>
            <a:lstStyle/>
            <a:p>
              <a:endParaRPr lang="es-ES"/>
            </a:p>
          </p:txBody>
        </p:sp>
        <p:sp>
          <p:nvSpPr>
            <p:cNvPr id="19505" name="Line 17"/>
            <p:cNvSpPr>
              <a:spLocks noChangeShapeType="1"/>
            </p:cNvSpPr>
            <p:nvPr/>
          </p:nvSpPr>
          <p:spPr bwMode="auto">
            <a:xfrm flipV="1">
              <a:off x="3080" y="5288"/>
              <a:ext cx="0" cy="111"/>
            </a:xfrm>
            <a:prstGeom prst="line">
              <a:avLst/>
            </a:prstGeom>
            <a:noFill/>
            <a:ln w="25400">
              <a:solidFill>
                <a:schemeClr val="tx1"/>
              </a:solidFill>
              <a:round/>
              <a:headEnd/>
              <a:tailEnd/>
            </a:ln>
          </p:spPr>
          <p:txBody>
            <a:bodyPr wrap="none" anchor="ctr"/>
            <a:lstStyle/>
            <a:p>
              <a:endParaRPr lang="es-ES"/>
            </a:p>
          </p:txBody>
        </p:sp>
        <p:sp>
          <p:nvSpPr>
            <p:cNvPr id="19506" name="Line 18"/>
            <p:cNvSpPr>
              <a:spLocks noChangeShapeType="1"/>
            </p:cNvSpPr>
            <p:nvPr/>
          </p:nvSpPr>
          <p:spPr bwMode="auto">
            <a:xfrm flipV="1">
              <a:off x="3085" y="5642"/>
              <a:ext cx="0" cy="89"/>
            </a:xfrm>
            <a:prstGeom prst="line">
              <a:avLst/>
            </a:prstGeom>
            <a:noFill/>
            <a:ln w="25400">
              <a:solidFill>
                <a:schemeClr val="tx1"/>
              </a:solidFill>
              <a:round/>
              <a:headEnd/>
              <a:tailEnd/>
            </a:ln>
          </p:spPr>
          <p:txBody>
            <a:bodyPr wrap="none" anchor="ctr"/>
            <a:lstStyle/>
            <a:p>
              <a:endParaRPr lang="es-ES"/>
            </a:p>
          </p:txBody>
        </p:sp>
      </p:grpSp>
      <p:grpSp>
        <p:nvGrpSpPr>
          <p:cNvPr id="4" name="Group 19"/>
          <p:cNvGrpSpPr>
            <a:grpSpLocks/>
          </p:cNvGrpSpPr>
          <p:nvPr/>
        </p:nvGrpSpPr>
        <p:grpSpPr bwMode="auto">
          <a:xfrm rot="-5400000">
            <a:off x="4632325" y="2994026"/>
            <a:ext cx="206375" cy="501650"/>
            <a:chOff x="2990" y="5288"/>
            <a:chExt cx="182" cy="443"/>
          </a:xfrm>
        </p:grpSpPr>
        <p:sp>
          <p:nvSpPr>
            <p:cNvPr id="19489" name="Line 20"/>
            <p:cNvSpPr>
              <a:spLocks noChangeShapeType="1"/>
            </p:cNvSpPr>
            <p:nvPr/>
          </p:nvSpPr>
          <p:spPr bwMode="auto">
            <a:xfrm>
              <a:off x="3087" y="5399"/>
              <a:ext cx="85" cy="7"/>
            </a:xfrm>
            <a:prstGeom prst="line">
              <a:avLst/>
            </a:prstGeom>
            <a:noFill/>
            <a:ln w="25400">
              <a:solidFill>
                <a:schemeClr val="tx1"/>
              </a:solidFill>
              <a:round/>
              <a:headEnd/>
              <a:tailEnd/>
            </a:ln>
          </p:spPr>
          <p:txBody>
            <a:bodyPr wrap="none" anchor="ctr"/>
            <a:lstStyle/>
            <a:p>
              <a:endParaRPr lang="es-ES"/>
            </a:p>
          </p:txBody>
        </p:sp>
        <p:sp>
          <p:nvSpPr>
            <p:cNvPr id="19490" name="Line 21"/>
            <p:cNvSpPr>
              <a:spLocks noChangeShapeType="1"/>
            </p:cNvSpPr>
            <p:nvPr/>
          </p:nvSpPr>
          <p:spPr bwMode="auto">
            <a:xfrm flipV="1">
              <a:off x="2994" y="5405"/>
              <a:ext cx="175" cy="60"/>
            </a:xfrm>
            <a:prstGeom prst="line">
              <a:avLst/>
            </a:prstGeom>
            <a:noFill/>
            <a:ln w="25400">
              <a:solidFill>
                <a:schemeClr val="tx1"/>
              </a:solidFill>
              <a:round/>
              <a:headEnd/>
              <a:tailEnd/>
            </a:ln>
          </p:spPr>
          <p:txBody>
            <a:bodyPr wrap="none" anchor="ctr"/>
            <a:lstStyle/>
            <a:p>
              <a:endParaRPr lang="es-ES"/>
            </a:p>
          </p:txBody>
        </p:sp>
        <p:sp>
          <p:nvSpPr>
            <p:cNvPr id="19491" name="Line 22"/>
            <p:cNvSpPr>
              <a:spLocks noChangeShapeType="1"/>
            </p:cNvSpPr>
            <p:nvPr/>
          </p:nvSpPr>
          <p:spPr bwMode="auto">
            <a:xfrm>
              <a:off x="2990" y="5464"/>
              <a:ext cx="174" cy="29"/>
            </a:xfrm>
            <a:prstGeom prst="line">
              <a:avLst/>
            </a:prstGeom>
            <a:noFill/>
            <a:ln w="25400">
              <a:solidFill>
                <a:schemeClr val="tx1"/>
              </a:solidFill>
              <a:round/>
              <a:headEnd/>
              <a:tailEnd/>
            </a:ln>
          </p:spPr>
          <p:txBody>
            <a:bodyPr wrap="none" anchor="ctr"/>
            <a:lstStyle/>
            <a:p>
              <a:endParaRPr lang="es-ES"/>
            </a:p>
          </p:txBody>
        </p:sp>
        <p:grpSp>
          <p:nvGrpSpPr>
            <p:cNvPr id="5" name="Group 23"/>
            <p:cNvGrpSpPr>
              <a:grpSpLocks/>
            </p:cNvGrpSpPr>
            <p:nvPr/>
          </p:nvGrpSpPr>
          <p:grpSpPr bwMode="auto">
            <a:xfrm>
              <a:off x="2994" y="5551"/>
              <a:ext cx="178" cy="87"/>
              <a:chOff x="2994" y="5551"/>
              <a:chExt cx="178" cy="87"/>
            </a:xfrm>
          </p:grpSpPr>
          <p:sp>
            <p:nvSpPr>
              <p:cNvPr id="19497" name="Line 24"/>
              <p:cNvSpPr>
                <a:spLocks noChangeShapeType="1"/>
              </p:cNvSpPr>
              <p:nvPr/>
            </p:nvSpPr>
            <p:spPr bwMode="auto">
              <a:xfrm flipV="1">
                <a:off x="2998" y="5579"/>
                <a:ext cx="174" cy="59"/>
              </a:xfrm>
              <a:prstGeom prst="line">
                <a:avLst/>
              </a:prstGeom>
              <a:noFill/>
              <a:ln w="25400">
                <a:solidFill>
                  <a:schemeClr val="tx1"/>
                </a:solidFill>
                <a:round/>
                <a:headEnd/>
                <a:tailEnd/>
              </a:ln>
            </p:spPr>
            <p:txBody>
              <a:bodyPr wrap="none" anchor="ctr"/>
              <a:lstStyle/>
              <a:p>
                <a:endParaRPr lang="es-ES"/>
              </a:p>
            </p:txBody>
          </p:sp>
          <p:sp>
            <p:nvSpPr>
              <p:cNvPr id="19498" name="Line 25"/>
              <p:cNvSpPr>
                <a:spLocks noChangeShapeType="1"/>
              </p:cNvSpPr>
              <p:nvPr/>
            </p:nvSpPr>
            <p:spPr bwMode="auto">
              <a:xfrm>
                <a:off x="2994" y="5551"/>
                <a:ext cx="175" cy="29"/>
              </a:xfrm>
              <a:prstGeom prst="line">
                <a:avLst/>
              </a:prstGeom>
              <a:noFill/>
              <a:ln w="25400">
                <a:solidFill>
                  <a:schemeClr val="tx1"/>
                </a:solidFill>
                <a:round/>
                <a:headEnd/>
                <a:tailEnd/>
              </a:ln>
            </p:spPr>
            <p:txBody>
              <a:bodyPr wrap="none" anchor="ctr"/>
              <a:lstStyle/>
              <a:p>
                <a:endParaRPr lang="es-ES"/>
              </a:p>
            </p:txBody>
          </p:sp>
        </p:grpSp>
        <p:sp>
          <p:nvSpPr>
            <p:cNvPr id="19493" name="Line 26"/>
            <p:cNvSpPr>
              <a:spLocks noChangeShapeType="1"/>
            </p:cNvSpPr>
            <p:nvPr/>
          </p:nvSpPr>
          <p:spPr bwMode="auto">
            <a:xfrm flipV="1">
              <a:off x="2990" y="5492"/>
              <a:ext cx="174" cy="60"/>
            </a:xfrm>
            <a:prstGeom prst="line">
              <a:avLst/>
            </a:prstGeom>
            <a:noFill/>
            <a:ln w="25400">
              <a:solidFill>
                <a:schemeClr val="tx1"/>
              </a:solidFill>
              <a:round/>
              <a:headEnd/>
              <a:tailEnd/>
            </a:ln>
          </p:spPr>
          <p:txBody>
            <a:bodyPr wrap="none" anchor="ctr"/>
            <a:lstStyle/>
            <a:p>
              <a:endParaRPr lang="es-ES"/>
            </a:p>
          </p:txBody>
        </p:sp>
        <p:sp>
          <p:nvSpPr>
            <p:cNvPr id="19494" name="Line 27"/>
            <p:cNvSpPr>
              <a:spLocks noChangeShapeType="1"/>
            </p:cNvSpPr>
            <p:nvPr/>
          </p:nvSpPr>
          <p:spPr bwMode="auto">
            <a:xfrm>
              <a:off x="2995" y="5639"/>
              <a:ext cx="84" cy="7"/>
            </a:xfrm>
            <a:prstGeom prst="line">
              <a:avLst/>
            </a:prstGeom>
            <a:noFill/>
            <a:ln w="25400">
              <a:solidFill>
                <a:schemeClr val="tx1"/>
              </a:solidFill>
              <a:round/>
              <a:headEnd/>
              <a:tailEnd/>
            </a:ln>
          </p:spPr>
          <p:txBody>
            <a:bodyPr wrap="none" anchor="ctr"/>
            <a:lstStyle/>
            <a:p>
              <a:endParaRPr lang="es-ES"/>
            </a:p>
          </p:txBody>
        </p:sp>
        <p:sp>
          <p:nvSpPr>
            <p:cNvPr id="19495" name="Line 28"/>
            <p:cNvSpPr>
              <a:spLocks noChangeShapeType="1"/>
            </p:cNvSpPr>
            <p:nvPr/>
          </p:nvSpPr>
          <p:spPr bwMode="auto">
            <a:xfrm flipV="1">
              <a:off x="3080" y="5288"/>
              <a:ext cx="0" cy="111"/>
            </a:xfrm>
            <a:prstGeom prst="line">
              <a:avLst/>
            </a:prstGeom>
            <a:noFill/>
            <a:ln w="25400">
              <a:solidFill>
                <a:schemeClr val="tx1"/>
              </a:solidFill>
              <a:round/>
              <a:headEnd/>
              <a:tailEnd/>
            </a:ln>
          </p:spPr>
          <p:txBody>
            <a:bodyPr wrap="none" anchor="ctr"/>
            <a:lstStyle/>
            <a:p>
              <a:endParaRPr lang="es-ES"/>
            </a:p>
          </p:txBody>
        </p:sp>
        <p:sp>
          <p:nvSpPr>
            <p:cNvPr id="19496" name="Line 29"/>
            <p:cNvSpPr>
              <a:spLocks noChangeShapeType="1"/>
            </p:cNvSpPr>
            <p:nvPr/>
          </p:nvSpPr>
          <p:spPr bwMode="auto">
            <a:xfrm flipV="1">
              <a:off x="3085" y="5642"/>
              <a:ext cx="0" cy="89"/>
            </a:xfrm>
            <a:prstGeom prst="line">
              <a:avLst/>
            </a:prstGeom>
            <a:noFill/>
            <a:ln w="25400">
              <a:solidFill>
                <a:schemeClr val="tx1"/>
              </a:solidFill>
              <a:round/>
              <a:headEnd/>
              <a:tailEnd/>
            </a:ln>
          </p:spPr>
          <p:txBody>
            <a:bodyPr wrap="none" anchor="ctr"/>
            <a:lstStyle/>
            <a:p>
              <a:endParaRPr lang="es-ES"/>
            </a:p>
          </p:txBody>
        </p:sp>
      </p:grpSp>
      <p:sp>
        <p:nvSpPr>
          <p:cNvPr id="19461" name="Rectangle 30"/>
          <p:cNvSpPr>
            <a:spLocks noChangeArrowheads="1"/>
          </p:cNvSpPr>
          <p:nvPr/>
        </p:nvSpPr>
        <p:spPr bwMode="auto">
          <a:xfrm>
            <a:off x="2973388" y="3789363"/>
            <a:ext cx="573087" cy="709612"/>
          </a:xfrm>
          <a:prstGeom prst="rect">
            <a:avLst/>
          </a:prstGeom>
          <a:solidFill>
            <a:srgbClr val="FFFFFF"/>
          </a:solidFill>
          <a:ln w="28575" algn="ctr">
            <a:solidFill>
              <a:schemeClr val="tx1"/>
            </a:solidFill>
            <a:miter lim="800000"/>
            <a:headEnd/>
            <a:tailEnd/>
          </a:ln>
        </p:spPr>
        <p:txBody>
          <a:bodyPr wrap="none" anchor="ctr"/>
          <a:lstStyle/>
          <a:p>
            <a:endParaRPr lang="es-ES"/>
          </a:p>
        </p:txBody>
      </p:sp>
      <p:sp>
        <p:nvSpPr>
          <p:cNvPr id="19462" name="Line 31"/>
          <p:cNvSpPr>
            <a:spLocks noChangeShapeType="1"/>
          </p:cNvSpPr>
          <p:nvPr/>
        </p:nvSpPr>
        <p:spPr bwMode="auto">
          <a:xfrm flipV="1">
            <a:off x="3246438" y="3952875"/>
            <a:ext cx="0" cy="423863"/>
          </a:xfrm>
          <a:prstGeom prst="line">
            <a:avLst/>
          </a:prstGeom>
          <a:noFill/>
          <a:ln w="76200">
            <a:solidFill>
              <a:schemeClr val="tx1"/>
            </a:solidFill>
            <a:round/>
            <a:headEnd/>
            <a:tailEnd type="triangle" w="med" len="med"/>
          </a:ln>
        </p:spPr>
        <p:txBody>
          <a:bodyPr wrap="none" anchor="ctr"/>
          <a:lstStyle/>
          <a:p>
            <a:endParaRPr lang="es-ES"/>
          </a:p>
        </p:txBody>
      </p:sp>
      <p:sp>
        <p:nvSpPr>
          <p:cNvPr id="19463" name="Line 32"/>
          <p:cNvSpPr>
            <a:spLocks noChangeShapeType="1"/>
          </p:cNvSpPr>
          <p:nvPr/>
        </p:nvSpPr>
        <p:spPr bwMode="auto">
          <a:xfrm flipV="1">
            <a:off x="3232150" y="3257550"/>
            <a:ext cx="0" cy="531813"/>
          </a:xfrm>
          <a:prstGeom prst="line">
            <a:avLst/>
          </a:prstGeom>
          <a:noFill/>
          <a:ln w="28575">
            <a:solidFill>
              <a:schemeClr val="tx1"/>
            </a:solidFill>
            <a:round/>
            <a:headEnd/>
            <a:tailEnd/>
          </a:ln>
        </p:spPr>
        <p:txBody>
          <a:bodyPr wrap="none" anchor="ctr"/>
          <a:lstStyle/>
          <a:p>
            <a:endParaRPr lang="es-ES"/>
          </a:p>
        </p:txBody>
      </p:sp>
      <p:sp>
        <p:nvSpPr>
          <p:cNvPr id="19464" name="Line 33"/>
          <p:cNvSpPr>
            <a:spLocks noChangeShapeType="1"/>
          </p:cNvSpPr>
          <p:nvPr/>
        </p:nvSpPr>
        <p:spPr bwMode="auto">
          <a:xfrm>
            <a:off x="3232150" y="3257550"/>
            <a:ext cx="395288" cy="0"/>
          </a:xfrm>
          <a:prstGeom prst="line">
            <a:avLst/>
          </a:prstGeom>
          <a:noFill/>
          <a:ln w="28575">
            <a:solidFill>
              <a:schemeClr val="tx1"/>
            </a:solidFill>
            <a:round/>
            <a:headEnd/>
            <a:tailEnd/>
          </a:ln>
        </p:spPr>
        <p:txBody>
          <a:bodyPr wrap="none" anchor="ctr"/>
          <a:lstStyle/>
          <a:p>
            <a:endParaRPr lang="es-ES"/>
          </a:p>
        </p:txBody>
      </p:sp>
      <p:sp>
        <p:nvSpPr>
          <p:cNvPr id="19465" name="Line 34"/>
          <p:cNvSpPr>
            <a:spLocks noChangeShapeType="1"/>
          </p:cNvSpPr>
          <p:nvPr/>
        </p:nvSpPr>
        <p:spPr bwMode="auto">
          <a:xfrm>
            <a:off x="4105275" y="3243263"/>
            <a:ext cx="382588" cy="0"/>
          </a:xfrm>
          <a:prstGeom prst="line">
            <a:avLst/>
          </a:prstGeom>
          <a:noFill/>
          <a:ln w="28575">
            <a:solidFill>
              <a:schemeClr val="tx1"/>
            </a:solidFill>
            <a:round/>
            <a:headEnd/>
            <a:tailEnd/>
          </a:ln>
        </p:spPr>
        <p:txBody>
          <a:bodyPr wrap="none" anchor="ctr"/>
          <a:lstStyle/>
          <a:p>
            <a:endParaRPr lang="es-ES"/>
          </a:p>
        </p:txBody>
      </p:sp>
      <p:sp>
        <p:nvSpPr>
          <p:cNvPr id="19466" name="Line 35"/>
          <p:cNvSpPr>
            <a:spLocks noChangeShapeType="1"/>
          </p:cNvSpPr>
          <p:nvPr/>
        </p:nvSpPr>
        <p:spPr bwMode="auto">
          <a:xfrm>
            <a:off x="3232150" y="4513263"/>
            <a:ext cx="0" cy="695325"/>
          </a:xfrm>
          <a:prstGeom prst="line">
            <a:avLst/>
          </a:prstGeom>
          <a:noFill/>
          <a:ln w="28575">
            <a:solidFill>
              <a:schemeClr val="tx1"/>
            </a:solidFill>
            <a:round/>
            <a:headEnd/>
            <a:tailEnd/>
          </a:ln>
        </p:spPr>
        <p:txBody>
          <a:bodyPr wrap="none" anchor="ctr"/>
          <a:lstStyle/>
          <a:p>
            <a:endParaRPr lang="es-ES"/>
          </a:p>
        </p:txBody>
      </p:sp>
      <p:sp>
        <p:nvSpPr>
          <p:cNvPr id="19467" name="Line 36"/>
          <p:cNvSpPr>
            <a:spLocks noChangeShapeType="1"/>
          </p:cNvSpPr>
          <p:nvPr/>
        </p:nvSpPr>
        <p:spPr bwMode="auto">
          <a:xfrm>
            <a:off x="3232150" y="5235575"/>
            <a:ext cx="2840038" cy="0"/>
          </a:xfrm>
          <a:prstGeom prst="line">
            <a:avLst/>
          </a:prstGeom>
          <a:noFill/>
          <a:ln w="28575">
            <a:solidFill>
              <a:schemeClr val="tx1"/>
            </a:solidFill>
            <a:round/>
            <a:headEnd/>
            <a:tailEnd/>
          </a:ln>
        </p:spPr>
        <p:txBody>
          <a:bodyPr wrap="none" anchor="ctr"/>
          <a:lstStyle/>
          <a:p>
            <a:endParaRPr lang="es-ES"/>
          </a:p>
        </p:txBody>
      </p:sp>
      <p:sp>
        <p:nvSpPr>
          <p:cNvPr id="19468" name="Line 37"/>
          <p:cNvSpPr>
            <a:spLocks noChangeShapeType="1"/>
          </p:cNvSpPr>
          <p:nvPr/>
        </p:nvSpPr>
        <p:spPr bwMode="auto">
          <a:xfrm flipV="1">
            <a:off x="6081713" y="4498975"/>
            <a:ext cx="0" cy="736600"/>
          </a:xfrm>
          <a:prstGeom prst="line">
            <a:avLst/>
          </a:prstGeom>
          <a:noFill/>
          <a:ln w="28575">
            <a:solidFill>
              <a:schemeClr val="tx1"/>
            </a:solidFill>
            <a:round/>
            <a:headEnd/>
            <a:tailEnd/>
          </a:ln>
        </p:spPr>
        <p:txBody>
          <a:bodyPr wrap="none" anchor="ctr"/>
          <a:lstStyle/>
          <a:p>
            <a:endParaRPr lang="es-ES"/>
          </a:p>
        </p:txBody>
      </p:sp>
      <p:sp>
        <p:nvSpPr>
          <p:cNvPr id="19469" name="Line 38"/>
          <p:cNvSpPr>
            <a:spLocks noChangeShapeType="1"/>
          </p:cNvSpPr>
          <p:nvPr/>
        </p:nvSpPr>
        <p:spPr bwMode="auto">
          <a:xfrm>
            <a:off x="5921375" y="4513263"/>
            <a:ext cx="327025" cy="0"/>
          </a:xfrm>
          <a:prstGeom prst="line">
            <a:avLst/>
          </a:prstGeom>
          <a:noFill/>
          <a:ln w="76200">
            <a:solidFill>
              <a:schemeClr val="tx1"/>
            </a:solidFill>
            <a:round/>
            <a:headEnd/>
            <a:tailEnd/>
          </a:ln>
        </p:spPr>
        <p:txBody>
          <a:bodyPr wrap="none" anchor="ctr"/>
          <a:lstStyle/>
          <a:p>
            <a:endParaRPr lang="es-ES"/>
          </a:p>
        </p:txBody>
      </p:sp>
      <p:sp>
        <p:nvSpPr>
          <p:cNvPr id="19470" name="Line 39"/>
          <p:cNvSpPr>
            <a:spLocks noChangeShapeType="1"/>
          </p:cNvSpPr>
          <p:nvPr/>
        </p:nvSpPr>
        <p:spPr bwMode="auto">
          <a:xfrm>
            <a:off x="5743575" y="4349750"/>
            <a:ext cx="668338" cy="0"/>
          </a:xfrm>
          <a:prstGeom prst="line">
            <a:avLst/>
          </a:prstGeom>
          <a:noFill/>
          <a:ln w="57150">
            <a:solidFill>
              <a:schemeClr val="tx1"/>
            </a:solidFill>
            <a:round/>
            <a:headEnd/>
            <a:tailEnd/>
          </a:ln>
        </p:spPr>
        <p:txBody>
          <a:bodyPr wrap="none" anchor="ctr"/>
          <a:lstStyle/>
          <a:p>
            <a:endParaRPr lang="es-ES"/>
          </a:p>
        </p:txBody>
      </p:sp>
      <p:sp>
        <p:nvSpPr>
          <p:cNvPr id="19471" name="Line 40"/>
          <p:cNvSpPr>
            <a:spLocks noChangeShapeType="1"/>
          </p:cNvSpPr>
          <p:nvPr/>
        </p:nvSpPr>
        <p:spPr bwMode="auto">
          <a:xfrm flipV="1">
            <a:off x="6057900" y="3230563"/>
            <a:ext cx="0" cy="1104900"/>
          </a:xfrm>
          <a:prstGeom prst="line">
            <a:avLst/>
          </a:prstGeom>
          <a:noFill/>
          <a:ln w="28575">
            <a:solidFill>
              <a:schemeClr val="tx1"/>
            </a:solidFill>
            <a:round/>
            <a:headEnd/>
            <a:tailEnd/>
          </a:ln>
        </p:spPr>
        <p:txBody>
          <a:bodyPr wrap="none" anchor="ctr"/>
          <a:lstStyle/>
          <a:p>
            <a:endParaRPr lang="es-ES"/>
          </a:p>
        </p:txBody>
      </p:sp>
      <p:sp>
        <p:nvSpPr>
          <p:cNvPr id="19472" name="Line 41"/>
          <p:cNvSpPr>
            <a:spLocks noChangeShapeType="1"/>
          </p:cNvSpPr>
          <p:nvPr/>
        </p:nvSpPr>
        <p:spPr bwMode="auto">
          <a:xfrm flipH="1">
            <a:off x="4951413" y="3243263"/>
            <a:ext cx="1106487" cy="0"/>
          </a:xfrm>
          <a:prstGeom prst="line">
            <a:avLst/>
          </a:prstGeom>
          <a:noFill/>
          <a:ln w="28575">
            <a:solidFill>
              <a:schemeClr val="tx1"/>
            </a:solidFill>
            <a:round/>
            <a:headEnd/>
            <a:tailEnd/>
          </a:ln>
        </p:spPr>
        <p:txBody>
          <a:bodyPr wrap="none" anchor="ctr"/>
          <a:lstStyle/>
          <a:p>
            <a:endParaRPr lang="es-ES"/>
          </a:p>
        </p:txBody>
      </p:sp>
      <p:sp>
        <p:nvSpPr>
          <p:cNvPr id="19473" name="Text Box 42"/>
          <p:cNvSpPr txBox="1">
            <a:spLocks noChangeArrowheads="1"/>
          </p:cNvSpPr>
          <p:nvPr/>
        </p:nvSpPr>
        <p:spPr bwMode="auto">
          <a:xfrm>
            <a:off x="2379663" y="3854450"/>
            <a:ext cx="560387" cy="641350"/>
          </a:xfrm>
          <a:prstGeom prst="rect">
            <a:avLst/>
          </a:prstGeom>
          <a:noFill/>
          <a:ln w="28575" algn="ctr">
            <a:noFill/>
            <a:miter lim="800000"/>
            <a:headEnd/>
            <a:tailEnd/>
          </a:ln>
        </p:spPr>
        <p:txBody>
          <a:bodyPr>
            <a:spAutoFit/>
          </a:bodyPr>
          <a:lstStyle/>
          <a:p>
            <a:pPr algn="ctr">
              <a:spcBef>
                <a:spcPct val="50000"/>
              </a:spcBef>
            </a:pPr>
            <a:r>
              <a:rPr lang="es-ES">
                <a:solidFill>
                  <a:srgbClr val="A50021"/>
                </a:solidFill>
              </a:rPr>
              <a:t>P (W)</a:t>
            </a:r>
          </a:p>
        </p:txBody>
      </p:sp>
      <p:sp>
        <p:nvSpPr>
          <p:cNvPr id="19474" name="Text Box 43"/>
          <p:cNvSpPr txBox="1">
            <a:spLocks noChangeArrowheads="1"/>
          </p:cNvSpPr>
          <p:nvPr/>
        </p:nvSpPr>
        <p:spPr bwMode="auto">
          <a:xfrm>
            <a:off x="3492500" y="2643188"/>
            <a:ext cx="900113" cy="366712"/>
          </a:xfrm>
          <a:prstGeom prst="rect">
            <a:avLst/>
          </a:prstGeom>
          <a:noFill/>
          <a:ln w="28575" algn="ctr">
            <a:noFill/>
            <a:miter lim="800000"/>
            <a:headEnd/>
            <a:tailEnd/>
          </a:ln>
        </p:spPr>
        <p:txBody>
          <a:bodyPr>
            <a:spAutoFit/>
          </a:bodyPr>
          <a:lstStyle/>
          <a:p>
            <a:pPr algn="ctr">
              <a:spcBef>
                <a:spcPct val="50000"/>
              </a:spcBef>
            </a:pPr>
            <a:r>
              <a:rPr lang="es-ES">
                <a:solidFill>
                  <a:srgbClr val="A50021"/>
                </a:solidFill>
              </a:rPr>
              <a:t>R</a:t>
            </a:r>
            <a:r>
              <a:rPr lang="es-ES" baseline="-25000">
                <a:solidFill>
                  <a:srgbClr val="A50021"/>
                </a:solidFill>
              </a:rPr>
              <a:t>THjc</a:t>
            </a:r>
            <a:endParaRPr lang="es-ES">
              <a:solidFill>
                <a:srgbClr val="A50021"/>
              </a:solidFill>
            </a:endParaRPr>
          </a:p>
        </p:txBody>
      </p:sp>
      <p:sp>
        <p:nvSpPr>
          <p:cNvPr id="19475" name="Text Box 44"/>
          <p:cNvSpPr txBox="1">
            <a:spLocks noChangeArrowheads="1"/>
          </p:cNvSpPr>
          <p:nvPr/>
        </p:nvSpPr>
        <p:spPr bwMode="auto">
          <a:xfrm>
            <a:off x="4445000" y="2681288"/>
            <a:ext cx="900113" cy="366712"/>
          </a:xfrm>
          <a:prstGeom prst="rect">
            <a:avLst/>
          </a:prstGeom>
          <a:noFill/>
          <a:ln w="28575" algn="ctr">
            <a:noFill/>
            <a:miter lim="800000"/>
            <a:headEnd/>
            <a:tailEnd/>
          </a:ln>
        </p:spPr>
        <p:txBody>
          <a:bodyPr>
            <a:spAutoFit/>
          </a:bodyPr>
          <a:lstStyle/>
          <a:p>
            <a:pPr algn="ctr">
              <a:spcBef>
                <a:spcPct val="50000"/>
              </a:spcBef>
            </a:pPr>
            <a:r>
              <a:rPr lang="es-ES">
                <a:solidFill>
                  <a:srgbClr val="A50021"/>
                </a:solidFill>
              </a:rPr>
              <a:t>R</a:t>
            </a:r>
            <a:r>
              <a:rPr lang="es-ES" baseline="-25000">
                <a:solidFill>
                  <a:srgbClr val="A50021"/>
                </a:solidFill>
              </a:rPr>
              <a:t>THca</a:t>
            </a:r>
            <a:endParaRPr lang="es-ES">
              <a:solidFill>
                <a:srgbClr val="A50021"/>
              </a:solidFill>
            </a:endParaRPr>
          </a:p>
        </p:txBody>
      </p:sp>
      <p:sp>
        <p:nvSpPr>
          <p:cNvPr id="19476" name="Text Box 45"/>
          <p:cNvSpPr txBox="1">
            <a:spLocks noChangeArrowheads="1"/>
          </p:cNvSpPr>
          <p:nvPr/>
        </p:nvSpPr>
        <p:spPr bwMode="auto">
          <a:xfrm>
            <a:off x="5197475" y="4267200"/>
            <a:ext cx="614363" cy="396875"/>
          </a:xfrm>
          <a:prstGeom prst="rect">
            <a:avLst/>
          </a:prstGeom>
          <a:noFill/>
          <a:ln w="28575" algn="ctr">
            <a:noFill/>
            <a:miter lim="800000"/>
            <a:headEnd/>
            <a:tailEnd/>
          </a:ln>
        </p:spPr>
        <p:txBody>
          <a:bodyPr>
            <a:spAutoFit/>
          </a:bodyPr>
          <a:lstStyle/>
          <a:p>
            <a:pPr algn="ctr">
              <a:spcBef>
                <a:spcPct val="50000"/>
              </a:spcBef>
            </a:pPr>
            <a:r>
              <a:rPr lang="es-ES" sz="2000">
                <a:solidFill>
                  <a:srgbClr val="A50021"/>
                </a:solidFill>
              </a:rPr>
              <a:t>T</a:t>
            </a:r>
            <a:r>
              <a:rPr lang="es-ES" sz="2000" baseline="-25000">
                <a:solidFill>
                  <a:srgbClr val="A50021"/>
                </a:solidFill>
              </a:rPr>
              <a:t>a</a:t>
            </a:r>
            <a:endParaRPr lang="es-ES" sz="2000">
              <a:solidFill>
                <a:srgbClr val="A50021"/>
              </a:solidFill>
            </a:endParaRPr>
          </a:p>
        </p:txBody>
      </p:sp>
      <p:sp>
        <p:nvSpPr>
          <p:cNvPr id="19477" name="Oval 46"/>
          <p:cNvSpPr>
            <a:spLocks noChangeArrowheads="1"/>
          </p:cNvSpPr>
          <p:nvPr/>
        </p:nvSpPr>
        <p:spPr bwMode="auto">
          <a:xfrm>
            <a:off x="3178175" y="3189288"/>
            <a:ext cx="136525" cy="134937"/>
          </a:xfrm>
          <a:prstGeom prst="ellipse">
            <a:avLst/>
          </a:prstGeom>
          <a:solidFill>
            <a:srgbClr val="008080"/>
          </a:solidFill>
          <a:ln w="28575" algn="ctr">
            <a:noFill/>
            <a:round/>
            <a:headEnd/>
            <a:tailEnd/>
          </a:ln>
        </p:spPr>
        <p:txBody>
          <a:bodyPr wrap="none" anchor="ctr"/>
          <a:lstStyle/>
          <a:p>
            <a:endParaRPr lang="es-ES"/>
          </a:p>
        </p:txBody>
      </p:sp>
      <p:sp>
        <p:nvSpPr>
          <p:cNvPr id="19478" name="Oval 47"/>
          <p:cNvSpPr>
            <a:spLocks noChangeArrowheads="1"/>
          </p:cNvSpPr>
          <p:nvPr/>
        </p:nvSpPr>
        <p:spPr bwMode="auto">
          <a:xfrm>
            <a:off x="4281488" y="3173413"/>
            <a:ext cx="136525" cy="134937"/>
          </a:xfrm>
          <a:prstGeom prst="ellipse">
            <a:avLst/>
          </a:prstGeom>
          <a:solidFill>
            <a:srgbClr val="008080"/>
          </a:solidFill>
          <a:ln w="28575" algn="ctr">
            <a:noFill/>
            <a:round/>
            <a:headEnd/>
            <a:tailEnd/>
          </a:ln>
        </p:spPr>
        <p:txBody>
          <a:bodyPr wrap="none" anchor="ctr"/>
          <a:lstStyle/>
          <a:p>
            <a:endParaRPr lang="es-ES"/>
          </a:p>
        </p:txBody>
      </p:sp>
      <p:sp>
        <p:nvSpPr>
          <p:cNvPr id="19479" name="Oval 48"/>
          <p:cNvSpPr>
            <a:spLocks noChangeArrowheads="1"/>
          </p:cNvSpPr>
          <p:nvPr/>
        </p:nvSpPr>
        <p:spPr bwMode="auto">
          <a:xfrm>
            <a:off x="6000750" y="3173413"/>
            <a:ext cx="136525" cy="134937"/>
          </a:xfrm>
          <a:prstGeom prst="ellipse">
            <a:avLst/>
          </a:prstGeom>
          <a:solidFill>
            <a:srgbClr val="008080"/>
          </a:solidFill>
          <a:ln w="28575" algn="ctr">
            <a:noFill/>
            <a:round/>
            <a:headEnd/>
            <a:tailEnd/>
          </a:ln>
        </p:spPr>
        <p:txBody>
          <a:bodyPr wrap="none" anchor="ctr"/>
          <a:lstStyle/>
          <a:p>
            <a:endParaRPr lang="es-ES"/>
          </a:p>
        </p:txBody>
      </p:sp>
      <p:sp>
        <p:nvSpPr>
          <p:cNvPr id="19480" name="Text Box 49"/>
          <p:cNvSpPr txBox="1">
            <a:spLocks noChangeArrowheads="1"/>
          </p:cNvSpPr>
          <p:nvPr/>
        </p:nvSpPr>
        <p:spPr bwMode="auto">
          <a:xfrm>
            <a:off x="2743200" y="2754313"/>
            <a:ext cx="696913" cy="457200"/>
          </a:xfrm>
          <a:prstGeom prst="rect">
            <a:avLst/>
          </a:prstGeom>
          <a:noFill/>
          <a:ln w="28575" algn="ctr">
            <a:noFill/>
            <a:miter lim="800000"/>
            <a:headEnd/>
            <a:tailEnd/>
          </a:ln>
        </p:spPr>
        <p:txBody>
          <a:bodyPr>
            <a:spAutoFit/>
          </a:bodyPr>
          <a:lstStyle/>
          <a:p>
            <a:pPr algn="ctr">
              <a:spcBef>
                <a:spcPct val="50000"/>
              </a:spcBef>
            </a:pPr>
            <a:r>
              <a:rPr lang="es-ES" sz="2400">
                <a:solidFill>
                  <a:srgbClr val="008080"/>
                </a:solidFill>
              </a:rPr>
              <a:t>j</a:t>
            </a:r>
          </a:p>
        </p:txBody>
      </p:sp>
      <p:sp>
        <p:nvSpPr>
          <p:cNvPr id="19481" name="Text Box 50"/>
          <p:cNvSpPr txBox="1">
            <a:spLocks noChangeArrowheads="1"/>
          </p:cNvSpPr>
          <p:nvPr/>
        </p:nvSpPr>
        <p:spPr bwMode="auto">
          <a:xfrm>
            <a:off x="4032250" y="3352800"/>
            <a:ext cx="696913" cy="457200"/>
          </a:xfrm>
          <a:prstGeom prst="rect">
            <a:avLst/>
          </a:prstGeom>
          <a:noFill/>
          <a:ln w="28575" algn="ctr">
            <a:noFill/>
            <a:miter lim="800000"/>
            <a:headEnd/>
            <a:tailEnd/>
          </a:ln>
        </p:spPr>
        <p:txBody>
          <a:bodyPr>
            <a:spAutoFit/>
          </a:bodyPr>
          <a:lstStyle/>
          <a:p>
            <a:pPr algn="ctr">
              <a:spcBef>
                <a:spcPct val="50000"/>
              </a:spcBef>
            </a:pPr>
            <a:r>
              <a:rPr lang="es-ES" sz="2400">
                <a:solidFill>
                  <a:srgbClr val="008080"/>
                </a:solidFill>
              </a:rPr>
              <a:t>c</a:t>
            </a:r>
          </a:p>
        </p:txBody>
      </p:sp>
      <p:sp>
        <p:nvSpPr>
          <p:cNvPr id="19482" name="Text Box 51"/>
          <p:cNvSpPr txBox="1">
            <a:spLocks noChangeArrowheads="1"/>
          </p:cNvSpPr>
          <p:nvPr/>
        </p:nvSpPr>
        <p:spPr bwMode="auto">
          <a:xfrm>
            <a:off x="5751513" y="2676525"/>
            <a:ext cx="696912" cy="457200"/>
          </a:xfrm>
          <a:prstGeom prst="rect">
            <a:avLst/>
          </a:prstGeom>
          <a:noFill/>
          <a:ln w="28575" algn="ctr">
            <a:noFill/>
            <a:miter lim="800000"/>
            <a:headEnd/>
            <a:tailEnd/>
          </a:ln>
        </p:spPr>
        <p:txBody>
          <a:bodyPr>
            <a:spAutoFit/>
          </a:bodyPr>
          <a:lstStyle/>
          <a:p>
            <a:pPr algn="ctr">
              <a:spcBef>
                <a:spcPct val="50000"/>
              </a:spcBef>
            </a:pPr>
            <a:r>
              <a:rPr lang="es-ES" sz="2400">
                <a:solidFill>
                  <a:srgbClr val="008080"/>
                </a:solidFill>
              </a:rPr>
              <a:t>a</a:t>
            </a:r>
          </a:p>
        </p:txBody>
      </p:sp>
      <p:sp>
        <p:nvSpPr>
          <p:cNvPr id="19483" name="Text Box 52"/>
          <p:cNvSpPr txBox="1">
            <a:spLocks noChangeArrowheads="1"/>
          </p:cNvSpPr>
          <p:nvPr/>
        </p:nvSpPr>
        <p:spPr bwMode="auto">
          <a:xfrm>
            <a:off x="3286125" y="5372100"/>
            <a:ext cx="3440113" cy="366713"/>
          </a:xfrm>
          <a:prstGeom prst="rect">
            <a:avLst/>
          </a:prstGeom>
          <a:noFill/>
          <a:ln w="28575" algn="ctr">
            <a:noFill/>
            <a:miter lim="800000"/>
            <a:headEnd/>
            <a:tailEnd/>
          </a:ln>
        </p:spPr>
        <p:txBody>
          <a:bodyPr>
            <a:spAutoFit/>
          </a:bodyPr>
          <a:lstStyle/>
          <a:p>
            <a:pPr algn="ctr">
              <a:spcBef>
                <a:spcPct val="50000"/>
              </a:spcBef>
            </a:pPr>
            <a:r>
              <a:rPr lang="es-ES">
                <a:solidFill>
                  <a:srgbClr val="A50021"/>
                </a:solidFill>
              </a:rPr>
              <a:t>T</a:t>
            </a:r>
            <a:r>
              <a:rPr lang="es-ES" baseline="-25000">
                <a:solidFill>
                  <a:srgbClr val="A50021"/>
                </a:solidFill>
              </a:rPr>
              <a:t>a</a:t>
            </a:r>
            <a:r>
              <a:rPr lang="es-ES">
                <a:solidFill>
                  <a:srgbClr val="A50021"/>
                </a:solidFill>
              </a:rPr>
              <a:t> : Temperatura ambiente</a:t>
            </a:r>
          </a:p>
        </p:txBody>
      </p:sp>
      <p:sp>
        <p:nvSpPr>
          <p:cNvPr id="19484" name="Rectangle 53"/>
          <p:cNvSpPr>
            <a:spLocks noChangeArrowheads="1"/>
          </p:cNvSpPr>
          <p:nvPr/>
        </p:nvSpPr>
        <p:spPr bwMode="auto">
          <a:xfrm>
            <a:off x="5016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19485" name="Text Box 54"/>
          <p:cNvSpPr txBox="1">
            <a:spLocks noChangeArrowheads="1"/>
          </p:cNvSpPr>
          <p:nvPr/>
        </p:nvSpPr>
        <p:spPr bwMode="auto">
          <a:xfrm rot="-5400000">
            <a:off x="-29344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pic>
        <p:nvPicPr>
          <p:cNvPr id="19486" name="Picture 55" descr="Thermal"/>
          <p:cNvPicPr>
            <a:picLocks noChangeAspect="1" noChangeArrowheads="1"/>
          </p:cNvPicPr>
          <p:nvPr/>
        </p:nvPicPr>
        <p:blipFill>
          <a:blip r:embed="rId2" cstate="print"/>
          <a:srcRect/>
          <a:stretch>
            <a:fillRect/>
          </a:stretch>
        </p:blipFill>
        <p:spPr bwMode="auto">
          <a:xfrm>
            <a:off x="585788" y="1204913"/>
            <a:ext cx="7631112" cy="1063625"/>
          </a:xfrm>
          <a:prstGeom prst="rect">
            <a:avLst/>
          </a:prstGeom>
          <a:noFill/>
          <a:ln w="9525">
            <a:noFill/>
            <a:miter lim="800000"/>
            <a:headEnd/>
            <a:tailEnd/>
          </a:ln>
        </p:spPr>
      </p:pic>
      <p:sp>
        <p:nvSpPr>
          <p:cNvPr id="19487" name="Text Box 56"/>
          <p:cNvSpPr txBox="1">
            <a:spLocks noChangeArrowheads="1"/>
          </p:cNvSpPr>
          <p:nvPr/>
        </p:nvSpPr>
        <p:spPr bwMode="auto">
          <a:xfrm>
            <a:off x="793750" y="584200"/>
            <a:ext cx="2638425" cy="366713"/>
          </a:xfrm>
          <a:prstGeom prst="rect">
            <a:avLst/>
          </a:prstGeom>
          <a:solidFill>
            <a:srgbClr val="FFCC00"/>
          </a:solidFill>
          <a:ln w="28575" algn="ctr">
            <a:noFill/>
            <a:miter lim="800000"/>
            <a:headEnd/>
            <a:tailEnd/>
          </a:ln>
        </p:spPr>
        <p:txBody>
          <a:bodyPr>
            <a:spAutoFit/>
          </a:bodyPr>
          <a:lstStyle/>
          <a:p>
            <a:pPr>
              <a:spcBef>
                <a:spcPct val="50000"/>
              </a:spcBef>
            </a:pPr>
            <a:r>
              <a:rPr lang="es-ES"/>
              <a:t>Resistencia Térmica</a:t>
            </a:r>
          </a:p>
        </p:txBody>
      </p:sp>
      <p:sp>
        <p:nvSpPr>
          <p:cNvPr id="19488" name="Text Box 57"/>
          <p:cNvSpPr txBox="1">
            <a:spLocks noChangeArrowheads="1"/>
          </p:cNvSpPr>
          <p:nvPr/>
        </p:nvSpPr>
        <p:spPr bwMode="auto">
          <a:xfrm>
            <a:off x="1033463" y="6162675"/>
            <a:ext cx="7646987" cy="366713"/>
          </a:xfrm>
          <a:prstGeom prst="rect">
            <a:avLst/>
          </a:prstGeom>
          <a:solidFill>
            <a:srgbClr val="008080"/>
          </a:solidFill>
          <a:ln w="28575" algn="ctr">
            <a:noFill/>
            <a:miter lim="800000"/>
            <a:headEnd/>
            <a:tailEnd/>
          </a:ln>
        </p:spPr>
        <p:txBody>
          <a:bodyPr>
            <a:spAutoFit/>
          </a:bodyPr>
          <a:lstStyle/>
          <a:p>
            <a:pPr>
              <a:spcBef>
                <a:spcPct val="50000"/>
              </a:spcBef>
            </a:pPr>
            <a:r>
              <a:rPr lang="es-ES">
                <a:solidFill>
                  <a:schemeClr val="bg1"/>
                </a:solidFill>
              </a:rPr>
              <a:t>Los valores dependen fundamentalmente del tipo de encapsulado</a:t>
            </a: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s-PA" sz="4000" b="1" u="sng" dirty="0" smtClean="0"/>
              <a:t>Inconvenientes de los MOSFET</a:t>
            </a:r>
            <a:endParaRPr lang="es-ES" sz="4000" b="1" u="sng" dirty="0" smtClean="0"/>
          </a:p>
        </p:txBody>
      </p:sp>
      <p:sp>
        <p:nvSpPr>
          <p:cNvPr id="25603" name="Rectangle 3"/>
          <p:cNvSpPr>
            <a:spLocks noGrp="1" noChangeArrowheads="1"/>
          </p:cNvSpPr>
          <p:nvPr>
            <p:ph idx="1"/>
          </p:nvPr>
        </p:nvSpPr>
        <p:spPr>
          <a:xfrm>
            <a:off x="662880" y="1600200"/>
            <a:ext cx="8229600" cy="4525963"/>
          </a:xfrm>
        </p:spPr>
        <p:txBody>
          <a:bodyPr>
            <a:normAutofit fontScale="92500" lnSpcReduction="20000"/>
          </a:bodyPr>
          <a:lstStyle/>
          <a:p>
            <a:pPr algn="just" eaLnBrk="1" hangingPunct="1"/>
            <a:r>
              <a:rPr lang="es-PA" sz="2800" dirty="0" smtClean="0"/>
              <a:t>Son muy sensibles a las descargas electrostáticas.</a:t>
            </a:r>
          </a:p>
          <a:p>
            <a:pPr algn="just" eaLnBrk="1" hangingPunct="1"/>
            <a:r>
              <a:rPr lang="es-PA" sz="2800" dirty="0" smtClean="0"/>
              <a:t>Es relativamente difícil su protección.</a:t>
            </a:r>
          </a:p>
          <a:p>
            <a:pPr algn="just" eaLnBrk="1" hangingPunct="1"/>
            <a:r>
              <a:rPr lang="es-PA" sz="2800" dirty="0" smtClean="0"/>
              <a:t>Poseen una capacitancia de entrada que debe ser cargada y descargada con cada conmutación.</a:t>
            </a:r>
          </a:p>
          <a:p>
            <a:pPr algn="just" eaLnBrk="1" hangingPunct="1"/>
            <a:r>
              <a:rPr lang="es-PA" sz="2800" dirty="0" smtClean="0"/>
              <a:t>Son mas costosos que sus equivalentes bipolares.</a:t>
            </a:r>
          </a:p>
          <a:p>
            <a:pPr algn="just" eaLnBrk="1" hangingPunct="1"/>
            <a:r>
              <a:rPr lang="es-PA" sz="2800" dirty="0" smtClean="0"/>
              <a:t>La resistencia estática entre Drenaje-Fuente es mas grande que la de Colector-emisor, los que provoca mayores perdidas de potencia cuando trabaja en conducción.</a:t>
            </a:r>
          </a:p>
          <a:p>
            <a:pPr algn="just" eaLnBrk="1" hangingPunct="1"/>
            <a:r>
              <a:rPr lang="es-PA" sz="2800" dirty="0" smtClean="0"/>
              <a:t>Las tensiones máximas de bloqueo son relativamente bajas (&lt; 1000V) y las corrientes máximas moderadas (&lt; 500A).</a:t>
            </a:r>
          </a:p>
          <a:p>
            <a:pPr eaLnBrk="1" hangingPunct="1"/>
            <a:endParaRPr lang="es-ES" sz="2800" dirty="0" smtClean="0"/>
          </a:p>
        </p:txBody>
      </p:sp>
      <p:sp>
        <p:nvSpPr>
          <p:cNvPr id="25604" name="Rectangle 39"/>
          <p:cNvSpPr>
            <a:spLocks noChangeArrowheads="1"/>
          </p:cNvSpPr>
          <p:nvPr/>
        </p:nvSpPr>
        <p:spPr bwMode="auto">
          <a:xfrm>
            <a:off x="5016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25605" name="Text Box 40"/>
          <p:cNvSpPr txBox="1">
            <a:spLocks noChangeArrowheads="1"/>
          </p:cNvSpPr>
          <p:nvPr/>
        </p:nvSpPr>
        <p:spPr bwMode="auto">
          <a:xfrm rot="-5400000">
            <a:off x="-29344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s-PA" sz="4000" b="1" u="sng" dirty="0" smtClean="0"/>
              <a:t>Ventajas de los MOSFET vs BJT</a:t>
            </a:r>
            <a:endParaRPr lang="es-ES" sz="4000" b="1" u="sng" dirty="0" smtClean="0"/>
          </a:p>
        </p:txBody>
      </p:sp>
      <p:sp>
        <p:nvSpPr>
          <p:cNvPr id="26627" name="Rectangle 3"/>
          <p:cNvSpPr>
            <a:spLocks noGrp="1" noChangeArrowheads="1"/>
          </p:cNvSpPr>
          <p:nvPr>
            <p:ph idx="1"/>
          </p:nvPr>
        </p:nvSpPr>
        <p:spPr>
          <a:xfrm>
            <a:off x="662880" y="1600200"/>
            <a:ext cx="8229600" cy="4525963"/>
          </a:xfrm>
        </p:spPr>
        <p:txBody>
          <a:bodyPr>
            <a:normAutofit fontScale="92500" lnSpcReduction="10000"/>
          </a:bodyPr>
          <a:lstStyle/>
          <a:p>
            <a:pPr algn="just" eaLnBrk="1" hangingPunct="1"/>
            <a:r>
              <a:rPr lang="es-PA" sz="2800" dirty="0" smtClean="0"/>
              <a:t>La velocidad de conmutación para los MOSFET esta en el orden de los nanosegundos, por tal razón son muy utilizados en convertidores de pequeña potencia y alta frecuencia.</a:t>
            </a:r>
          </a:p>
          <a:p>
            <a:pPr algn="just" eaLnBrk="1" hangingPunct="1"/>
            <a:r>
              <a:rPr lang="es-PA" sz="2800" dirty="0" smtClean="0"/>
              <a:t>Los MOSFET no tienen problema de segunda ruptura (coeficiente positivo de temperatura), por lo que mejora el SOA con respecto a la del BJT.</a:t>
            </a:r>
          </a:p>
          <a:p>
            <a:pPr eaLnBrk="1" hangingPunct="1"/>
            <a:r>
              <a:rPr lang="es-PA" sz="2800" dirty="0" smtClean="0"/>
              <a:t>Circuito de control mas simple debido a que el control se realiza mediante tensión aplicada entre los terminales de compuerta y fuente V</a:t>
            </a:r>
            <a:r>
              <a:rPr lang="es-PA" sz="1500" dirty="0" smtClean="0"/>
              <a:t>GS</a:t>
            </a:r>
            <a:r>
              <a:rPr lang="es-PA" sz="2600" dirty="0" smtClean="0"/>
              <a:t>.</a:t>
            </a:r>
          </a:p>
          <a:p>
            <a:pPr eaLnBrk="1" hangingPunct="1"/>
            <a:r>
              <a:rPr lang="es-PA" sz="2800" dirty="0" smtClean="0"/>
              <a:t>Alta impedancia de entrada.</a:t>
            </a:r>
            <a:endParaRPr lang="es-ES" sz="2800" dirty="0" smtClean="0"/>
          </a:p>
        </p:txBody>
      </p:sp>
      <p:sp>
        <p:nvSpPr>
          <p:cNvPr id="26628" name="Rectangle 39"/>
          <p:cNvSpPr>
            <a:spLocks noChangeArrowheads="1"/>
          </p:cNvSpPr>
          <p:nvPr/>
        </p:nvSpPr>
        <p:spPr bwMode="auto">
          <a:xfrm>
            <a:off x="501650" y="0"/>
            <a:ext cx="71438" cy="6858000"/>
          </a:xfrm>
          <a:prstGeom prst="rect">
            <a:avLst/>
          </a:prstGeom>
          <a:solidFill>
            <a:srgbClr val="008080"/>
          </a:solidFill>
          <a:ln w="9525">
            <a:noFill/>
            <a:miter lim="800000"/>
            <a:headEnd/>
            <a:tailEnd/>
          </a:ln>
        </p:spPr>
        <p:txBody>
          <a:bodyPr wrap="none" anchor="ctr"/>
          <a:lstStyle/>
          <a:p>
            <a:endParaRPr lang="es-ES"/>
          </a:p>
        </p:txBody>
      </p:sp>
      <p:sp>
        <p:nvSpPr>
          <p:cNvPr id="26629" name="Text Box 40"/>
          <p:cNvSpPr txBox="1">
            <a:spLocks noChangeArrowheads="1"/>
          </p:cNvSpPr>
          <p:nvPr/>
        </p:nvSpPr>
        <p:spPr bwMode="auto">
          <a:xfrm rot="-5400000">
            <a:off x="-2934493" y="3194844"/>
            <a:ext cx="6408737" cy="396875"/>
          </a:xfrm>
          <a:prstGeom prst="rect">
            <a:avLst/>
          </a:prstGeom>
          <a:noFill/>
          <a:ln w="9525">
            <a:noFill/>
            <a:miter lim="800000"/>
            <a:headEnd/>
            <a:tailEnd/>
          </a:ln>
        </p:spPr>
        <p:txBody>
          <a:bodyPr>
            <a:spAutoFit/>
          </a:bodyPr>
          <a:lstStyle/>
          <a:p>
            <a:pPr>
              <a:spcBef>
                <a:spcPct val="50000"/>
              </a:spcBef>
            </a:pPr>
            <a:r>
              <a:rPr lang="es-ES" sz="2000">
                <a:solidFill>
                  <a:srgbClr val="008080"/>
                </a:solidFill>
              </a:rPr>
              <a:t>EL MOSFET  DE POTENCIA</a:t>
            </a: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http://profile.ak.fbcdn.net/object3/1047/19/n44382638297_6959.jpg"/>
          <p:cNvPicPr>
            <a:picLocks noChangeAspect="1" noChangeArrowheads="1"/>
          </p:cNvPicPr>
          <p:nvPr/>
        </p:nvPicPr>
        <p:blipFill>
          <a:blip r:embed="rId3" cstate="print"/>
          <a:srcRect/>
          <a:stretch>
            <a:fillRect/>
          </a:stretch>
        </p:blipFill>
        <p:spPr bwMode="auto">
          <a:xfrm>
            <a:off x="0" y="928670"/>
            <a:ext cx="4572000" cy="4686300"/>
          </a:xfrm>
          <a:prstGeom prst="rect">
            <a:avLst/>
          </a:prstGeom>
          <a:noFill/>
        </p:spPr>
      </p:pic>
      <p:sp>
        <p:nvSpPr>
          <p:cNvPr id="8" name="Text Box 15"/>
          <p:cNvSpPr txBox="1">
            <a:spLocks noChangeArrowheads="1"/>
          </p:cNvSpPr>
          <p:nvPr/>
        </p:nvSpPr>
        <p:spPr bwMode="auto">
          <a:xfrm>
            <a:off x="2781300" y="2897188"/>
            <a:ext cx="4135438" cy="366712"/>
          </a:xfrm>
          <a:prstGeom prst="rect">
            <a:avLst/>
          </a:prstGeom>
          <a:noFill/>
          <a:ln w="9525">
            <a:noFill/>
            <a:miter lim="800000"/>
            <a:headEnd/>
            <a:tailEnd/>
          </a:ln>
          <a:effectLst/>
        </p:spPr>
        <p:txBody>
          <a:bodyPr>
            <a:spAutoFit/>
          </a:bodyPr>
          <a:lstStyle/>
          <a:p>
            <a:pPr>
              <a:spcBef>
                <a:spcPct val="50000"/>
              </a:spcBef>
            </a:pPr>
            <a:endParaRPr lang="es-ES_tradnl"/>
          </a:p>
        </p:txBody>
      </p:sp>
      <p:sp>
        <p:nvSpPr>
          <p:cNvPr id="9" name="Text Box 16"/>
          <p:cNvSpPr txBox="1">
            <a:spLocks noChangeArrowheads="1"/>
          </p:cNvSpPr>
          <p:nvPr/>
        </p:nvSpPr>
        <p:spPr bwMode="auto">
          <a:xfrm>
            <a:off x="4572000" y="2745502"/>
            <a:ext cx="5429288" cy="2123658"/>
          </a:xfrm>
          <a:prstGeom prst="rect">
            <a:avLst/>
          </a:prstGeom>
          <a:noFill/>
          <a:ln w="9525">
            <a:noFill/>
            <a:miter lim="800000"/>
            <a:headEnd/>
            <a:tailEnd/>
          </a:ln>
          <a:effectLst/>
        </p:spPr>
        <p:txBody>
          <a:bodyPr wrap="square">
            <a:spAutoFit/>
          </a:bodyPr>
          <a:lstStyle/>
          <a:p>
            <a:pPr>
              <a:spcBef>
                <a:spcPct val="50000"/>
              </a:spcBef>
            </a:pPr>
            <a:r>
              <a:rPr lang="es-ES" sz="2400" b="1" dirty="0"/>
              <a:t>EL </a:t>
            </a:r>
            <a:r>
              <a:rPr lang="es-ES" sz="2400" b="1" dirty="0" smtClean="0"/>
              <a:t>TRANSISTOR BIPOLAR</a:t>
            </a:r>
          </a:p>
          <a:p>
            <a:pPr>
              <a:spcBef>
                <a:spcPct val="50000"/>
              </a:spcBef>
            </a:pPr>
            <a:r>
              <a:rPr lang="es-ES" sz="2400" b="1" dirty="0" smtClean="0"/>
              <a:t>DE COMPUERTA AISLADA</a:t>
            </a:r>
          </a:p>
          <a:p>
            <a:pPr>
              <a:spcBef>
                <a:spcPct val="50000"/>
              </a:spcBef>
            </a:pPr>
            <a:r>
              <a:rPr lang="es-ES" sz="2400" b="1" dirty="0" smtClean="0"/>
              <a:t>         </a:t>
            </a:r>
            <a:r>
              <a:rPr lang="es-ES" sz="2000" b="1" dirty="0" smtClean="0">
                <a:solidFill>
                  <a:srgbClr val="008080"/>
                </a:solidFill>
              </a:rPr>
              <a:t>IGBT DE POTENCIA</a:t>
            </a:r>
          </a:p>
          <a:p>
            <a:pPr>
              <a:spcBef>
                <a:spcPct val="50000"/>
              </a:spcBef>
            </a:pPr>
            <a:endParaRPr lang="es-ES" sz="2400" b="1" dirty="0"/>
          </a:p>
        </p:txBody>
      </p:sp>
      <p:sp>
        <p:nvSpPr>
          <p:cNvPr id="10" name="Text Box 18"/>
          <p:cNvSpPr txBox="1">
            <a:spLocks noChangeArrowheads="1"/>
          </p:cNvSpPr>
          <p:nvPr/>
        </p:nvSpPr>
        <p:spPr bwMode="auto">
          <a:xfrm>
            <a:off x="3889406" y="5202808"/>
            <a:ext cx="5111750" cy="369332"/>
          </a:xfrm>
          <a:prstGeom prst="rect">
            <a:avLst/>
          </a:prstGeom>
          <a:noFill/>
          <a:ln w="9525">
            <a:noFill/>
            <a:miter lim="800000"/>
            <a:headEnd/>
            <a:tailEnd/>
          </a:ln>
          <a:effectLst/>
        </p:spPr>
        <p:txBody>
          <a:bodyPr>
            <a:spAutoFit/>
          </a:bodyPr>
          <a:lstStyle/>
          <a:p>
            <a:pPr algn="ctr">
              <a:spcBef>
                <a:spcPct val="50000"/>
              </a:spcBef>
            </a:pPr>
            <a:r>
              <a:rPr lang="es-ES" b="1" dirty="0" smtClean="0">
                <a:solidFill>
                  <a:schemeClr val="accent1"/>
                </a:solidFill>
              </a:rPr>
              <a:t>Transistores de Potencia</a:t>
            </a:r>
            <a:endParaRPr lang="es-ES" b="1" dirty="0">
              <a:solidFill>
                <a:schemeClr val="accent1"/>
              </a:solidFill>
            </a:endParaRPr>
          </a:p>
        </p:txBody>
      </p:sp>
      <p:pic>
        <p:nvPicPr>
          <p:cNvPr id="32770" name="Picture 2" descr="http://proyectosectorinformal.com/images/utp%20%5B380x300%5D.jpg"/>
          <p:cNvPicPr>
            <a:picLocks noChangeAspect="1" noChangeArrowheads="1"/>
          </p:cNvPicPr>
          <p:nvPr/>
        </p:nvPicPr>
        <p:blipFill>
          <a:blip r:embed="rId4" cstate="print"/>
          <a:srcRect/>
          <a:stretch>
            <a:fillRect/>
          </a:stretch>
        </p:blipFill>
        <p:spPr bwMode="auto">
          <a:xfrm>
            <a:off x="5635664" y="785794"/>
            <a:ext cx="1650980" cy="1673290"/>
          </a:xfrm>
          <a:prstGeom prst="rect">
            <a:avLst/>
          </a:prstGeom>
          <a:noFill/>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9592" y="44624"/>
            <a:ext cx="7772400" cy="914400"/>
          </a:xfrm>
          <a:solidFill>
            <a:schemeClr val="bg1"/>
          </a:solidFill>
        </p:spPr>
        <p:txBody>
          <a:bodyPr>
            <a:normAutofit/>
          </a:bodyPr>
          <a:lstStyle/>
          <a:p>
            <a:pPr algn="ctr"/>
            <a:r>
              <a:rPr lang="es-ES" b="1" u="sng" dirty="0" smtClean="0">
                <a:solidFill>
                  <a:srgbClr val="009999"/>
                </a:solidFill>
              </a:rPr>
              <a:t>FISICA DE OPERACIÓN DEL BJT</a:t>
            </a:r>
            <a:endParaRPr lang="es-ES" b="1" u="sng" dirty="0">
              <a:solidFill>
                <a:srgbClr val="009999"/>
              </a:solidFill>
            </a:endParaRPr>
          </a:p>
        </p:txBody>
      </p:sp>
      <p:sp>
        <p:nvSpPr>
          <p:cNvPr id="4"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5" name="Text Box 3"/>
          <p:cNvSpPr txBox="1">
            <a:spLocks noChangeArrowheads="1"/>
          </p:cNvSpPr>
          <p:nvPr/>
        </p:nvSpPr>
        <p:spPr bwMode="auto">
          <a:xfrm rot="-54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pic>
        <p:nvPicPr>
          <p:cNvPr id="54274" name="Picture 2"/>
          <p:cNvPicPr>
            <a:picLocks noChangeAspect="1" noChangeArrowheads="1"/>
          </p:cNvPicPr>
          <p:nvPr/>
        </p:nvPicPr>
        <p:blipFill>
          <a:blip r:embed="rId3" cstate="print"/>
          <a:srcRect/>
          <a:stretch>
            <a:fillRect/>
          </a:stretch>
        </p:blipFill>
        <p:spPr bwMode="auto">
          <a:xfrm>
            <a:off x="1687388" y="908720"/>
            <a:ext cx="6340996" cy="3211997"/>
          </a:xfrm>
          <a:prstGeom prst="rect">
            <a:avLst/>
          </a:prstGeom>
          <a:noFill/>
          <a:ln w="9525">
            <a:noFill/>
            <a:miter lim="800000"/>
            <a:headEnd/>
            <a:tailEnd/>
          </a:ln>
        </p:spPr>
      </p:pic>
      <p:pic>
        <p:nvPicPr>
          <p:cNvPr id="54275" name="Picture 3"/>
          <p:cNvPicPr>
            <a:picLocks noChangeAspect="1" noChangeArrowheads="1"/>
          </p:cNvPicPr>
          <p:nvPr/>
        </p:nvPicPr>
        <p:blipFill>
          <a:blip r:embed="rId4" cstate="print"/>
          <a:srcRect/>
          <a:stretch>
            <a:fillRect/>
          </a:stretch>
        </p:blipFill>
        <p:spPr bwMode="auto">
          <a:xfrm>
            <a:off x="2267744" y="4247128"/>
            <a:ext cx="5184576" cy="2350224"/>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2"/>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3" name="Text Box 169"/>
          <p:cNvSpPr txBox="1">
            <a:spLocks noChangeArrowheads="1"/>
          </p:cNvSpPr>
          <p:nvPr/>
        </p:nvSpPr>
        <p:spPr bwMode="auto">
          <a:xfrm>
            <a:off x="776288" y="79375"/>
            <a:ext cx="7226300" cy="779463"/>
          </a:xfrm>
          <a:prstGeom prst="rect">
            <a:avLst/>
          </a:prstGeom>
          <a:noFill/>
          <a:ln w="28575" algn="ctr">
            <a:noFill/>
            <a:miter lim="800000"/>
            <a:headEnd/>
            <a:tailEnd/>
          </a:ln>
          <a:effectLst/>
        </p:spPr>
        <p:txBody>
          <a:bodyPr>
            <a:spAutoFit/>
          </a:bodyPr>
          <a:lstStyle/>
          <a:p>
            <a:pPr>
              <a:spcBef>
                <a:spcPct val="50000"/>
              </a:spcBef>
            </a:pPr>
            <a:r>
              <a:rPr lang="es-ES">
                <a:solidFill>
                  <a:srgbClr val="008080"/>
                </a:solidFill>
              </a:rPr>
              <a:t>El transistor Bipolar de Puerta Aislada</a:t>
            </a:r>
          </a:p>
          <a:p>
            <a:pPr>
              <a:spcBef>
                <a:spcPct val="50000"/>
              </a:spcBef>
            </a:pPr>
            <a:r>
              <a:rPr lang="es-ES" i="1">
                <a:solidFill>
                  <a:srgbClr val="A50021"/>
                </a:solidFill>
              </a:rPr>
              <a:t>I</a:t>
            </a:r>
            <a:r>
              <a:rPr lang="es-ES" i="1"/>
              <a:t>nsulated </a:t>
            </a:r>
            <a:r>
              <a:rPr lang="es-ES" i="1">
                <a:solidFill>
                  <a:srgbClr val="A50021"/>
                </a:solidFill>
              </a:rPr>
              <a:t>G</a:t>
            </a:r>
            <a:r>
              <a:rPr lang="es-ES" i="1"/>
              <a:t>ate</a:t>
            </a:r>
            <a:r>
              <a:rPr lang="es-ES" i="1">
                <a:solidFill>
                  <a:srgbClr val="A50021"/>
                </a:solidFill>
              </a:rPr>
              <a:t> B</a:t>
            </a:r>
            <a:r>
              <a:rPr lang="es-ES" i="1"/>
              <a:t>ipolar </a:t>
            </a:r>
            <a:r>
              <a:rPr lang="es-ES" i="1">
                <a:solidFill>
                  <a:srgbClr val="A50021"/>
                </a:solidFill>
              </a:rPr>
              <a:t>T</a:t>
            </a:r>
            <a:r>
              <a:rPr lang="es-ES" i="1"/>
              <a:t>ransistor (IGBT)</a:t>
            </a:r>
          </a:p>
        </p:txBody>
      </p:sp>
      <p:sp>
        <p:nvSpPr>
          <p:cNvPr id="4" name="Text Box 174"/>
          <p:cNvSpPr txBox="1">
            <a:spLocks noChangeArrowheads="1"/>
          </p:cNvSpPr>
          <p:nvPr/>
        </p:nvSpPr>
        <p:spPr bwMode="auto">
          <a:xfrm>
            <a:off x="900113" y="1119188"/>
            <a:ext cx="7672387" cy="1338828"/>
          </a:xfrm>
          <a:prstGeom prst="rect">
            <a:avLst/>
          </a:prstGeom>
          <a:solidFill>
            <a:srgbClr val="FFCC00"/>
          </a:solidFill>
          <a:ln w="28575" algn="ctr">
            <a:noFill/>
            <a:miter lim="800000"/>
            <a:headEnd/>
            <a:tailEnd/>
          </a:ln>
          <a:effectLst/>
        </p:spPr>
        <p:txBody>
          <a:bodyPr>
            <a:spAutoFit/>
          </a:bodyPr>
          <a:lstStyle/>
          <a:p>
            <a:pPr>
              <a:spcBef>
                <a:spcPct val="50000"/>
              </a:spcBef>
            </a:pPr>
            <a:r>
              <a:rPr lang="es-ES" dirty="0"/>
              <a:t>Este dispositivo </a:t>
            </a:r>
            <a:r>
              <a:rPr lang="es-ES" dirty="0" smtClean="0"/>
              <a:t>mezcla </a:t>
            </a:r>
            <a:r>
              <a:rPr lang="es-ES" dirty="0"/>
              <a:t>características de un </a:t>
            </a:r>
            <a:r>
              <a:rPr lang="es-ES" dirty="0" smtClean="0"/>
              <a:t>Transistor </a:t>
            </a:r>
            <a:r>
              <a:rPr lang="es-ES" dirty="0"/>
              <a:t>B</a:t>
            </a:r>
            <a:r>
              <a:rPr lang="es-ES" dirty="0" smtClean="0"/>
              <a:t>ipolar </a:t>
            </a:r>
            <a:r>
              <a:rPr lang="es-ES" dirty="0"/>
              <a:t>y de un MOSFET</a:t>
            </a:r>
          </a:p>
          <a:p>
            <a:pPr>
              <a:spcBef>
                <a:spcPct val="50000"/>
              </a:spcBef>
            </a:pPr>
            <a:r>
              <a:rPr lang="es-ES" dirty="0"/>
              <a:t>La característica de salida es la de un </a:t>
            </a:r>
            <a:r>
              <a:rPr lang="es-ES" dirty="0" smtClean="0"/>
              <a:t>BJT </a:t>
            </a:r>
            <a:r>
              <a:rPr lang="es-ES" dirty="0"/>
              <a:t>pero se controla por tensión y no por </a:t>
            </a:r>
            <a:r>
              <a:rPr lang="es-ES" dirty="0" smtClean="0"/>
              <a:t>corriente.</a:t>
            </a:r>
            <a:endParaRPr lang="es-ES" dirty="0"/>
          </a:p>
        </p:txBody>
      </p:sp>
      <p:sp>
        <p:nvSpPr>
          <p:cNvPr id="12" name="Text Box 182"/>
          <p:cNvSpPr txBox="1">
            <a:spLocks noChangeArrowheads="1"/>
          </p:cNvSpPr>
          <p:nvPr/>
        </p:nvSpPr>
        <p:spPr bwMode="auto">
          <a:xfrm>
            <a:off x="6154738" y="3514725"/>
            <a:ext cx="1924050" cy="366713"/>
          </a:xfrm>
          <a:prstGeom prst="rect">
            <a:avLst/>
          </a:prstGeom>
          <a:noFill/>
          <a:ln w="28575" algn="ctr">
            <a:noFill/>
            <a:miter lim="800000"/>
            <a:headEnd/>
            <a:tailEnd/>
          </a:ln>
          <a:effectLst/>
        </p:spPr>
        <p:txBody>
          <a:bodyPr>
            <a:spAutoFit/>
          </a:bodyPr>
          <a:lstStyle/>
          <a:p>
            <a:pPr>
              <a:spcBef>
                <a:spcPct val="50000"/>
              </a:spcBef>
            </a:pPr>
            <a:r>
              <a:rPr lang="es-ES"/>
              <a:t>Bipolar</a:t>
            </a:r>
          </a:p>
        </p:txBody>
      </p:sp>
      <p:sp>
        <p:nvSpPr>
          <p:cNvPr id="13" name="Text Box 183"/>
          <p:cNvSpPr txBox="1">
            <a:spLocks noChangeArrowheads="1"/>
          </p:cNvSpPr>
          <p:nvPr/>
        </p:nvSpPr>
        <p:spPr bwMode="auto">
          <a:xfrm>
            <a:off x="1524000" y="3459163"/>
            <a:ext cx="1174750" cy="366712"/>
          </a:xfrm>
          <a:prstGeom prst="rect">
            <a:avLst/>
          </a:prstGeom>
          <a:noFill/>
          <a:ln w="28575" algn="ctr">
            <a:noFill/>
            <a:miter lim="800000"/>
            <a:headEnd/>
            <a:tailEnd/>
          </a:ln>
          <a:effectLst/>
        </p:spPr>
        <p:txBody>
          <a:bodyPr>
            <a:spAutoFit/>
          </a:bodyPr>
          <a:lstStyle/>
          <a:p>
            <a:pPr>
              <a:spcBef>
                <a:spcPct val="50000"/>
              </a:spcBef>
            </a:pPr>
            <a:r>
              <a:rPr lang="es-ES"/>
              <a:t>MOSFET</a:t>
            </a:r>
          </a:p>
        </p:txBody>
      </p:sp>
      <p:sp>
        <p:nvSpPr>
          <p:cNvPr id="14" name="Text Box 184"/>
          <p:cNvSpPr txBox="1">
            <a:spLocks noChangeArrowheads="1"/>
          </p:cNvSpPr>
          <p:nvPr/>
        </p:nvSpPr>
        <p:spPr bwMode="auto">
          <a:xfrm>
            <a:off x="1392238" y="4754563"/>
            <a:ext cx="6715125" cy="779462"/>
          </a:xfrm>
          <a:prstGeom prst="rect">
            <a:avLst/>
          </a:prstGeom>
          <a:noFill/>
          <a:ln w="28575" algn="ctr">
            <a:noFill/>
            <a:miter lim="800000"/>
            <a:headEnd/>
            <a:tailEnd/>
          </a:ln>
          <a:effectLst/>
        </p:spPr>
        <p:txBody>
          <a:bodyPr>
            <a:spAutoFit/>
          </a:bodyPr>
          <a:lstStyle/>
          <a:p>
            <a:pPr>
              <a:spcBef>
                <a:spcPct val="50000"/>
              </a:spcBef>
            </a:pPr>
            <a:r>
              <a:rPr lang="es-ES">
                <a:solidFill>
                  <a:srgbClr val="008080"/>
                </a:solidFill>
              </a:rPr>
              <a:t>Alta capacidad de manejar corriente (como un bipolar)</a:t>
            </a:r>
          </a:p>
          <a:p>
            <a:pPr>
              <a:spcBef>
                <a:spcPct val="50000"/>
              </a:spcBef>
            </a:pPr>
            <a:r>
              <a:rPr lang="es-ES">
                <a:solidFill>
                  <a:srgbClr val="008080"/>
                </a:solidFill>
              </a:rPr>
              <a:t>Facilidad de manejo (MOSFET)</a:t>
            </a:r>
          </a:p>
        </p:txBody>
      </p:sp>
      <p:sp>
        <p:nvSpPr>
          <p:cNvPr id="15" name="Text Box 185"/>
          <p:cNvSpPr txBox="1">
            <a:spLocks noChangeArrowheads="1"/>
          </p:cNvSpPr>
          <p:nvPr/>
        </p:nvSpPr>
        <p:spPr bwMode="auto">
          <a:xfrm>
            <a:off x="1408113" y="5743575"/>
            <a:ext cx="6961187" cy="779463"/>
          </a:xfrm>
          <a:prstGeom prst="rect">
            <a:avLst/>
          </a:prstGeom>
          <a:noFill/>
          <a:ln w="28575" algn="ctr">
            <a:noFill/>
            <a:miter lim="800000"/>
            <a:headEnd/>
            <a:tailEnd/>
          </a:ln>
          <a:effectLst/>
        </p:spPr>
        <p:txBody>
          <a:bodyPr>
            <a:spAutoFit/>
          </a:bodyPr>
          <a:lstStyle/>
          <a:p>
            <a:pPr>
              <a:spcBef>
                <a:spcPct val="50000"/>
              </a:spcBef>
            </a:pPr>
            <a:r>
              <a:rPr lang="es-ES" dirty="0">
                <a:solidFill>
                  <a:srgbClr val="A50021"/>
                </a:solidFill>
              </a:rPr>
              <a:t>Menor capacidad de </a:t>
            </a:r>
            <a:r>
              <a:rPr lang="es-ES" dirty="0" smtClean="0">
                <a:solidFill>
                  <a:srgbClr val="A50021"/>
                </a:solidFill>
              </a:rPr>
              <a:t>conmutación que el MOSFET </a:t>
            </a:r>
            <a:endParaRPr lang="es-ES" dirty="0">
              <a:solidFill>
                <a:srgbClr val="A50021"/>
              </a:solidFill>
            </a:endParaRPr>
          </a:p>
          <a:p>
            <a:pPr>
              <a:spcBef>
                <a:spcPct val="50000"/>
              </a:spcBef>
            </a:pPr>
            <a:r>
              <a:rPr lang="es-ES" dirty="0">
                <a:solidFill>
                  <a:srgbClr val="A50021"/>
                </a:solidFill>
              </a:rPr>
              <a:t>No tiene diodo parásito</a:t>
            </a:r>
          </a:p>
        </p:txBody>
      </p:sp>
      <p:sp>
        <p:nvSpPr>
          <p:cNvPr id="16" name="Rectangle 253"/>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pic>
        <p:nvPicPr>
          <p:cNvPr id="54274" name="Picture 2"/>
          <p:cNvPicPr>
            <a:picLocks noChangeAspect="1" noChangeArrowheads="1"/>
          </p:cNvPicPr>
          <p:nvPr/>
        </p:nvPicPr>
        <p:blipFill>
          <a:blip r:embed="rId3" cstate="print"/>
          <a:srcRect/>
          <a:stretch>
            <a:fillRect/>
          </a:stretch>
        </p:blipFill>
        <p:spPr bwMode="auto">
          <a:xfrm>
            <a:off x="3419872" y="2762076"/>
            <a:ext cx="1944216" cy="1819052"/>
          </a:xfrm>
          <a:prstGeom prst="rect">
            <a:avLst/>
          </a:prstGeom>
          <a:noFill/>
          <a:ln w="9525">
            <a:noFill/>
            <a:miter lim="800000"/>
            <a:headEnd/>
            <a:tailEnd/>
          </a:ln>
        </p:spPr>
      </p:pic>
      <p:sp>
        <p:nvSpPr>
          <p:cNvPr id="10" name="AutoShape 180"/>
          <p:cNvSpPr>
            <a:spLocks noChangeArrowheads="1"/>
          </p:cNvSpPr>
          <p:nvPr/>
        </p:nvSpPr>
        <p:spPr bwMode="auto">
          <a:xfrm>
            <a:off x="5213350" y="3392488"/>
            <a:ext cx="790575" cy="585787"/>
          </a:xfrm>
          <a:prstGeom prst="leftArrow">
            <a:avLst>
              <a:gd name="adj1" fmla="val 50000"/>
              <a:gd name="adj2" fmla="val 33740"/>
            </a:avLst>
          </a:prstGeom>
          <a:solidFill>
            <a:srgbClr val="FFCC00"/>
          </a:solidFill>
          <a:ln w="28575" algn="ctr">
            <a:noFill/>
            <a:miter lim="800000"/>
            <a:headEnd/>
            <a:tailEnd/>
          </a:ln>
          <a:effectLst/>
        </p:spPr>
        <p:txBody>
          <a:bodyPr wrap="none" anchor="ctr"/>
          <a:lstStyle/>
          <a:p>
            <a:endParaRPr lang="es-ES"/>
          </a:p>
        </p:txBody>
      </p:sp>
      <p:sp>
        <p:nvSpPr>
          <p:cNvPr id="11" name="AutoShape 181"/>
          <p:cNvSpPr>
            <a:spLocks noChangeArrowheads="1"/>
          </p:cNvSpPr>
          <p:nvPr/>
        </p:nvSpPr>
        <p:spPr bwMode="auto">
          <a:xfrm>
            <a:off x="2751138" y="3402013"/>
            <a:ext cx="627062" cy="519112"/>
          </a:xfrm>
          <a:prstGeom prst="rightArrow">
            <a:avLst>
              <a:gd name="adj1" fmla="val 50000"/>
              <a:gd name="adj2" fmla="val 30199"/>
            </a:avLst>
          </a:prstGeom>
          <a:solidFill>
            <a:srgbClr val="FFCC00"/>
          </a:solidFill>
          <a:ln w="28575" algn="ctr">
            <a:noFill/>
            <a:miter lim="800000"/>
            <a:headEnd/>
            <a:tailEnd/>
          </a:ln>
          <a:effectLst/>
        </p:spPr>
        <p:txBody>
          <a:bodyPr wrap="none" anchor="ctr"/>
          <a:lstStyle/>
          <a:p>
            <a:endParaRPr lang="es-E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59"/>
          <p:cNvPicPr>
            <a:picLocks noChangeAspect="1" noChangeArrowheads="1"/>
          </p:cNvPicPr>
          <p:nvPr/>
        </p:nvPicPr>
        <p:blipFill>
          <a:blip r:embed="rId3" cstate="print"/>
          <a:srcRect/>
          <a:stretch>
            <a:fillRect/>
          </a:stretch>
        </p:blipFill>
        <p:spPr bwMode="auto">
          <a:xfrm>
            <a:off x="2246313" y="4170363"/>
            <a:ext cx="4616450" cy="2592387"/>
          </a:xfrm>
          <a:prstGeom prst="rect">
            <a:avLst/>
          </a:prstGeom>
          <a:noFill/>
          <a:ln w="28575" algn="ctr">
            <a:noFill/>
            <a:miter lim="800000"/>
            <a:headEnd/>
            <a:tailEnd/>
          </a:ln>
          <a:effectLst/>
        </p:spPr>
      </p:pic>
      <p:sp>
        <p:nvSpPr>
          <p:cNvPr id="3" name="Rectangle 253"/>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4" name="Text Box 254"/>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6" name="Text Box 256"/>
          <p:cNvSpPr txBox="1">
            <a:spLocks noChangeArrowheads="1"/>
          </p:cNvSpPr>
          <p:nvPr/>
        </p:nvSpPr>
        <p:spPr bwMode="auto">
          <a:xfrm>
            <a:off x="749300" y="0"/>
            <a:ext cx="4244975" cy="396875"/>
          </a:xfrm>
          <a:prstGeom prst="rect">
            <a:avLst/>
          </a:prstGeom>
          <a:noFill/>
          <a:ln w="28575" algn="ctr">
            <a:noFill/>
            <a:miter lim="800000"/>
            <a:headEnd/>
            <a:tailEnd/>
          </a:ln>
          <a:effectLst/>
        </p:spPr>
        <p:txBody>
          <a:bodyPr>
            <a:spAutoFit/>
          </a:bodyPr>
          <a:lstStyle/>
          <a:p>
            <a:pPr>
              <a:spcBef>
                <a:spcPct val="50000"/>
              </a:spcBef>
            </a:pPr>
            <a:r>
              <a:rPr lang="es-ES" sz="2000">
                <a:solidFill>
                  <a:srgbClr val="008080"/>
                </a:solidFill>
              </a:rPr>
              <a:t>Estructura del IGBT</a:t>
            </a:r>
          </a:p>
        </p:txBody>
      </p:sp>
      <p:sp>
        <p:nvSpPr>
          <p:cNvPr id="7" name="Text Box 257"/>
          <p:cNvSpPr txBox="1">
            <a:spLocks noChangeArrowheads="1"/>
          </p:cNvSpPr>
          <p:nvPr/>
        </p:nvSpPr>
        <p:spPr bwMode="auto">
          <a:xfrm>
            <a:off x="1241425" y="2249488"/>
            <a:ext cx="7507288" cy="779462"/>
          </a:xfrm>
          <a:prstGeom prst="rect">
            <a:avLst/>
          </a:prstGeom>
          <a:solidFill>
            <a:srgbClr val="008080"/>
          </a:solidFill>
          <a:ln w="28575" algn="ctr">
            <a:noFill/>
            <a:miter lim="800000"/>
            <a:headEnd/>
            <a:tailEnd/>
          </a:ln>
          <a:effectLst/>
        </p:spPr>
        <p:txBody>
          <a:bodyPr>
            <a:spAutoFit/>
          </a:bodyPr>
          <a:lstStyle/>
          <a:p>
            <a:pPr>
              <a:spcBef>
                <a:spcPct val="50000"/>
              </a:spcBef>
            </a:pPr>
            <a:r>
              <a:rPr lang="es-ES">
                <a:solidFill>
                  <a:schemeClr val="bg1"/>
                </a:solidFill>
              </a:rPr>
              <a:t>Es similar a la de un MOSFET</a:t>
            </a:r>
          </a:p>
          <a:p>
            <a:pPr>
              <a:spcBef>
                <a:spcPct val="50000"/>
              </a:spcBef>
            </a:pPr>
            <a:r>
              <a:rPr lang="es-ES">
                <a:solidFill>
                  <a:schemeClr val="bg1"/>
                </a:solidFill>
              </a:rPr>
              <a:t>Sólo se diferencia en que se añade un sustrato P bajo el sustrato N</a:t>
            </a:r>
          </a:p>
        </p:txBody>
      </p:sp>
      <p:sp>
        <p:nvSpPr>
          <p:cNvPr id="8" name="Text Box 258"/>
          <p:cNvSpPr txBox="1">
            <a:spLocks noChangeArrowheads="1"/>
          </p:cNvSpPr>
          <p:nvPr/>
        </p:nvSpPr>
        <p:spPr bwMode="auto">
          <a:xfrm>
            <a:off x="1103313" y="3165475"/>
            <a:ext cx="7888287" cy="1192213"/>
          </a:xfrm>
          <a:prstGeom prst="rect">
            <a:avLst/>
          </a:prstGeom>
          <a:noFill/>
          <a:ln w="28575" algn="ctr">
            <a:noFill/>
            <a:miter lim="800000"/>
            <a:headEnd/>
            <a:tailEnd/>
          </a:ln>
          <a:effectLst/>
        </p:spPr>
        <p:txBody>
          <a:bodyPr>
            <a:spAutoFit/>
          </a:bodyPr>
          <a:lstStyle/>
          <a:p>
            <a:pPr>
              <a:spcBef>
                <a:spcPct val="50000"/>
              </a:spcBef>
            </a:pPr>
            <a:r>
              <a:rPr lang="es-ES"/>
              <a:t>Es el dispositivo más adecuado para tensiones &gt; 1000 V</a:t>
            </a:r>
          </a:p>
          <a:p>
            <a:pPr>
              <a:spcBef>
                <a:spcPct val="50000"/>
              </a:spcBef>
            </a:pPr>
            <a:r>
              <a:rPr lang="es-ES"/>
              <a:t>El MOSFET es el mejor por debajo de 250 V</a:t>
            </a:r>
          </a:p>
          <a:p>
            <a:pPr>
              <a:spcBef>
                <a:spcPct val="50000"/>
              </a:spcBef>
            </a:pPr>
            <a:r>
              <a:rPr lang="es-ES"/>
              <a:t>En los valores intermedios depende de la aplicación, de la frec.,etc.</a:t>
            </a:r>
          </a:p>
        </p:txBody>
      </p:sp>
      <p:pic>
        <p:nvPicPr>
          <p:cNvPr id="55298" name="Picture 2"/>
          <p:cNvPicPr>
            <a:picLocks noChangeAspect="1" noChangeArrowheads="1"/>
          </p:cNvPicPr>
          <p:nvPr/>
        </p:nvPicPr>
        <p:blipFill>
          <a:blip r:embed="rId4" cstate="print"/>
          <a:srcRect/>
          <a:stretch>
            <a:fillRect/>
          </a:stretch>
        </p:blipFill>
        <p:spPr bwMode="auto">
          <a:xfrm>
            <a:off x="827584" y="404664"/>
            <a:ext cx="7956376" cy="1800200"/>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53"/>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4" name="Text Box 254"/>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6" name="Text Box 256"/>
          <p:cNvSpPr txBox="1">
            <a:spLocks noChangeArrowheads="1"/>
          </p:cNvSpPr>
          <p:nvPr/>
        </p:nvSpPr>
        <p:spPr bwMode="auto">
          <a:xfrm>
            <a:off x="749300" y="0"/>
            <a:ext cx="4244975" cy="396875"/>
          </a:xfrm>
          <a:prstGeom prst="rect">
            <a:avLst/>
          </a:prstGeom>
          <a:noFill/>
          <a:ln w="28575" algn="ctr">
            <a:noFill/>
            <a:miter lim="800000"/>
            <a:headEnd/>
            <a:tailEnd/>
          </a:ln>
          <a:effectLst/>
        </p:spPr>
        <p:txBody>
          <a:bodyPr>
            <a:spAutoFit/>
          </a:bodyPr>
          <a:lstStyle/>
          <a:p>
            <a:pPr>
              <a:spcBef>
                <a:spcPct val="50000"/>
              </a:spcBef>
            </a:pPr>
            <a:r>
              <a:rPr lang="es-ES" sz="2000" dirty="0" smtClean="0">
                <a:solidFill>
                  <a:srgbClr val="008080"/>
                </a:solidFill>
              </a:rPr>
              <a:t>Curva Característica y Símbolo</a:t>
            </a:r>
            <a:endParaRPr lang="es-ES" sz="2000" dirty="0">
              <a:solidFill>
                <a:srgbClr val="008080"/>
              </a:solidFill>
            </a:endParaRPr>
          </a:p>
        </p:txBody>
      </p:sp>
      <p:pic>
        <p:nvPicPr>
          <p:cNvPr id="4098" name="Picture 2"/>
          <p:cNvPicPr>
            <a:picLocks noChangeAspect="1" noChangeArrowheads="1"/>
          </p:cNvPicPr>
          <p:nvPr/>
        </p:nvPicPr>
        <p:blipFill>
          <a:blip r:embed="rId3" cstate="print"/>
          <a:srcRect/>
          <a:stretch>
            <a:fillRect/>
          </a:stretch>
        </p:blipFill>
        <p:spPr bwMode="auto">
          <a:xfrm>
            <a:off x="2195736" y="404664"/>
            <a:ext cx="4895850" cy="350520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2699792" y="3933056"/>
            <a:ext cx="4448175" cy="2686050"/>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down)">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53"/>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4" name="Text Box 254"/>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6" name="Text Box 256"/>
          <p:cNvSpPr txBox="1">
            <a:spLocks noChangeArrowheads="1"/>
          </p:cNvSpPr>
          <p:nvPr/>
        </p:nvSpPr>
        <p:spPr bwMode="auto">
          <a:xfrm>
            <a:off x="749300" y="0"/>
            <a:ext cx="4244975" cy="396875"/>
          </a:xfrm>
          <a:prstGeom prst="rect">
            <a:avLst/>
          </a:prstGeom>
          <a:noFill/>
          <a:ln w="28575" algn="ctr">
            <a:noFill/>
            <a:miter lim="800000"/>
            <a:headEnd/>
            <a:tailEnd/>
          </a:ln>
          <a:effectLst/>
        </p:spPr>
        <p:txBody>
          <a:bodyPr>
            <a:spAutoFit/>
          </a:bodyPr>
          <a:lstStyle/>
          <a:p>
            <a:pPr>
              <a:spcBef>
                <a:spcPct val="50000"/>
              </a:spcBef>
            </a:pPr>
            <a:r>
              <a:rPr lang="es-ES" sz="2000" dirty="0" smtClean="0">
                <a:solidFill>
                  <a:srgbClr val="008080"/>
                </a:solidFill>
              </a:rPr>
              <a:t>Operación en estado de bloqueo</a:t>
            </a:r>
            <a:endParaRPr lang="es-ES" sz="2000" dirty="0">
              <a:solidFill>
                <a:srgbClr val="008080"/>
              </a:solidFill>
            </a:endParaRPr>
          </a:p>
        </p:txBody>
      </p:sp>
      <p:sp>
        <p:nvSpPr>
          <p:cNvPr id="8" name="Text Box 258"/>
          <p:cNvSpPr txBox="1">
            <a:spLocks noChangeArrowheads="1"/>
          </p:cNvSpPr>
          <p:nvPr/>
        </p:nvSpPr>
        <p:spPr bwMode="auto">
          <a:xfrm>
            <a:off x="899592" y="2348880"/>
            <a:ext cx="7888287" cy="646331"/>
          </a:xfrm>
          <a:prstGeom prst="rect">
            <a:avLst/>
          </a:prstGeom>
          <a:noFill/>
          <a:ln w="28575" algn="ctr">
            <a:noFill/>
            <a:miter lim="800000"/>
            <a:headEnd/>
            <a:tailEnd/>
          </a:ln>
          <a:effectLst/>
        </p:spPr>
        <p:txBody>
          <a:bodyPr>
            <a:spAutoFit/>
          </a:bodyPr>
          <a:lstStyle/>
          <a:p>
            <a:pPr>
              <a:spcBef>
                <a:spcPct val="50000"/>
              </a:spcBef>
              <a:buFont typeface="Arial" pitchFamily="34" charset="0"/>
              <a:buChar char="•"/>
            </a:pPr>
            <a:r>
              <a:rPr lang="es-ES" dirty="0" smtClean="0"/>
              <a:t> V</a:t>
            </a:r>
            <a:r>
              <a:rPr lang="es-ES" sz="1200" dirty="0" smtClean="0"/>
              <a:t>GS</a:t>
            </a:r>
            <a:r>
              <a:rPr lang="es-ES" dirty="0" smtClean="0"/>
              <a:t> controla el estado del dispositivo. Cuando V</a:t>
            </a:r>
            <a:r>
              <a:rPr lang="es-ES" sz="1200" dirty="0" smtClean="0"/>
              <a:t>GS</a:t>
            </a:r>
            <a:r>
              <a:rPr lang="es-ES" dirty="0" smtClean="0"/>
              <a:t> es menor a V</a:t>
            </a:r>
            <a:r>
              <a:rPr lang="es-ES" sz="1200" dirty="0" smtClean="0"/>
              <a:t>GS(</a:t>
            </a:r>
            <a:r>
              <a:rPr lang="es-ES" sz="1200" dirty="0" err="1" smtClean="0"/>
              <a:t>th</a:t>
            </a:r>
            <a:r>
              <a:rPr lang="es-ES" sz="1200" dirty="0" smtClean="0"/>
              <a:t>)</a:t>
            </a:r>
            <a:r>
              <a:rPr lang="es-ES" dirty="0" smtClean="0"/>
              <a:t>, no se crea ninguna capa de inversión, por ende el dispositivo esta apagado.</a:t>
            </a:r>
            <a:endParaRPr lang="es-ES" dirty="0"/>
          </a:p>
        </p:txBody>
      </p:sp>
      <p:pic>
        <p:nvPicPr>
          <p:cNvPr id="55298" name="Picture 2"/>
          <p:cNvPicPr>
            <a:picLocks noChangeAspect="1" noChangeArrowheads="1"/>
          </p:cNvPicPr>
          <p:nvPr/>
        </p:nvPicPr>
        <p:blipFill>
          <a:blip r:embed="rId3" cstate="print"/>
          <a:srcRect/>
          <a:stretch>
            <a:fillRect/>
          </a:stretch>
        </p:blipFill>
        <p:spPr bwMode="auto">
          <a:xfrm>
            <a:off x="827584" y="404664"/>
            <a:ext cx="7956376" cy="1800200"/>
          </a:xfrm>
          <a:prstGeom prst="rect">
            <a:avLst/>
          </a:prstGeom>
          <a:noFill/>
          <a:ln w="9525">
            <a:noFill/>
            <a:miter lim="800000"/>
            <a:headEnd/>
            <a:tailEnd/>
          </a:ln>
        </p:spPr>
      </p:pic>
      <p:sp>
        <p:nvSpPr>
          <p:cNvPr id="10" name="Text Box 258"/>
          <p:cNvSpPr txBox="1">
            <a:spLocks noChangeArrowheads="1"/>
          </p:cNvSpPr>
          <p:nvPr/>
        </p:nvSpPr>
        <p:spPr bwMode="auto">
          <a:xfrm>
            <a:off x="899592" y="2996952"/>
            <a:ext cx="7888287" cy="369332"/>
          </a:xfrm>
          <a:prstGeom prst="rect">
            <a:avLst/>
          </a:prstGeom>
          <a:noFill/>
          <a:ln w="28575" algn="ctr">
            <a:noFill/>
            <a:miter lim="800000"/>
            <a:headEnd/>
            <a:tailEnd/>
          </a:ln>
          <a:effectLst/>
        </p:spPr>
        <p:txBody>
          <a:bodyPr>
            <a:spAutoFit/>
          </a:bodyPr>
          <a:lstStyle/>
          <a:p>
            <a:pPr>
              <a:spcBef>
                <a:spcPct val="50000"/>
              </a:spcBef>
              <a:buFont typeface="Arial" pitchFamily="34" charset="0"/>
              <a:buChar char="•"/>
            </a:pPr>
            <a:r>
              <a:rPr lang="es-ES" dirty="0" smtClean="0"/>
              <a:t> La tensión de bloqueo es soportada por la unión </a:t>
            </a:r>
            <a:r>
              <a:rPr lang="es-ES" i="1" dirty="0" smtClean="0"/>
              <a:t>J2</a:t>
            </a:r>
            <a:endParaRPr lang="es-ES" i="1" dirty="0"/>
          </a:p>
        </p:txBody>
      </p:sp>
      <p:sp>
        <p:nvSpPr>
          <p:cNvPr id="11" name="Text Box 258"/>
          <p:cNvSpPr txBox="1">
            <a:spLocks noChangeArrowheads="1"/>
          </p:cNvSpPr>
          <p:nvPr/>
        </p:nvSpPr>
        <p:spPr bwMode="auto">
          <a:xfrm>
            <a:off x="899592" y="3356992"/>
            <a:ext cx="7888287" cy="923330"/>
          </a:xfrm>
          <a:prstGeom prst="rect">
            <a:avLst/>
          </a:prstGeom>
          <a:noFill/>
          <a:ln w="28575" algn="ctr">
            <a:noFill/>
            <a:miter lim="800000"/>
            <a:headEnd/>
            <a:tailEnd/>
          </a:ln>
          <a:effectLst/>
        </p:spPr>
        <p:txBody>
          <a:bodyPr>
            <a:spAutoFit/>
          </a:bodyPr>
          <a:lstStyle/>
          <a:p>
            <a:pPr>
              <a:spcBef>
                <a:spcPct val="50000"/>
              </a:spcBef>
              <a:buFont typeface="Arial" pitchFamily="34" charset="0"/>
              <a:buChar char="•"/>
            </a:pPr>
            <a:r>
              <a:rPr lang="es-ES" dirty="0" smtClean="0"/>
              <a:t> La zona de agotamiento de la unión J2 se extiende sobre toda la región de arrastre n- . La región de arrastre debe ser lo bastante grande para acomodar de zona de agotamiento.</a:t>
            </a:r>
            <a:endParaRPr lang="es-ES" dirty="0"/>
          </a:p>
        </p:txBody>
      </p:sp>
      <p:sp>
        <p:nvSpPr>
          <p:cNvPr id="13" name="Text Box 258"/>
          <p:cNvSpPr txBox="1">
            <a:spLocks noChangeArrowheads="1"/>
          </p:cNvSpPr>
          <p:nvPr/>
        </p:nvSpPr>
        <p:spPr bwMode="auto">
          <a:xfrm>
            <a:off x="899592" y="4221088"/>
            <a:ext cx="7888287" cy="646331"/>
          </a:xfrm>
          <a:prstGeom prst="rect">
            <a:avLst/>
          </a:prstGeom>
          <a:noFill/>
          <a:ln w="28575" algn="ctr">
            <a:noFill/>
            <a:miter lim="800000"/>
            <a:headEnd/>
            <a:tailEnd/>
          </a:ln>
          <a:effectLst/>
        </p:spPr>
        <p:txBody>
          <a:bodyPr>
            <a:spAutoFit/>
          </a:bodyPr>
          <a:lstStyle/>
          <a:p>
            <a:pPr>
              <a:spcBef>
                <a:spcPct val="50000"/>
              </a:spcBef>
              <a:buFont typeface="Arial" pitchFamily="34" charset="0"/>
              <a:buChar char="•"/>
            </a:pPr>
            <a:r>
              <a:rPr lang="es-ES" dirty="0" smtClean="0"/>
              <a:t> Si la zona de agotamiento no toca la capa de inyección P+, el dispositivo se conoce como IGBT de no perforación, NPT-IGBT.</a:t>
            </a:r>
            <a:endParaRPr lang="es-ES" dirty="0"/>
          </a:p>
        </p:txBody>
      </p:sp>
      <p:sp>
        <p:nvSpPr>
          <p:cNvPr id="14" name="Text Box 258"/>
          <p:cNvSpPr txBox="1">
            <a:spLocks noChangeArrowheads="1"/>
          </p:cNvSpPr>
          <p:nvPr/>
        </p:nvSpPr>
        <p:spPr bwMode="auto">
          <a:xfrm>
            <a:off x="899592" y="4869160"/>
            <a:ext cx="7888287" cy="923330"/>
          </a:xfrm>
          <a:prstGeom prst="rect">
            <a:avLst/>
          </a:prstGeom>
          <a:noFill/>
          <a:ln w="28575" algn="ctr">
            <a:noFill/>
            <a:miter lim="800000"/>
            <a:headEnd/>
            <a:tailEnd/>
          </a:ln>
          <a:effectLst/>
        </p:spPr>
        <p:txBody>
          <a:bodyPr>
            <a:spAutoFit/>
          </a:bodyPr>
          <a:lstStyle/>
          <a:p>
            <a:pPr>
              <a:spcBef>
                <a:spcPct val="50000"/>
              </a:spcBef>
              <a:buFont typeface="Arial" pitchFamily="34" charset="0"/>
              <a:buChar char="•"/>
            </a:pPr>
            <a:r>
              <a:rPr lang="es-ES" dirty="0" smtClean="0"/>
              <a:t> Si se reduce la región de arrastre se permite que la región de agotamiento se extienda por toda la región de arrastre con tensiones de bloqueo menores al limite deseado de tensión de ruptura. </a:t>
            </a:r>
            <a:endParaRPr lang="es-ES" dirty="0"/>
          </a:p>
        </p:txBody>
      </p:sp>
      <p:sp>
        <p:nvSpPr>
          <p:cNvPr id="15" name="Text Box 258"/>
          <p:cNvSpPr txBox="1">
            <a:spLocks noChangeArrowheads="1"/>
          </p:cNvSpPr>
          <p:nvPr/>
        </p:nvSpPr>
        <p:spPr bwMode="auto">
          <a:xfrm>
            <a:off x="899592" y="5818038"/>
            <a:ext cx="7888287" cy="923330"/>
          </a:xfrm>
          <a:prstGeom prst="rect">
            <a:avLst/>
          </a:prstGeom>
          <a:noFill/>
          <a:ln w="28575" algn="ctr">
            <a:noFill/>
            <a:miter lim="800000"/>
            <a:headEnd/>
            <a:tailEnd/>
          </a:ln>
          <a:effectLst/>
        </p:spPr>
        <p:txBody>
          <a:bodyPr>
            <a:spAutoFit/>
          </a:bodyPr>
          <a:lstStyle/>
          <a:p>
            <a:pPr>
              <a:spcBef>
                <a:spcPct val="50000"/>
              </a:spcBef>
              <a:buFont typeface="Arial" pitchFamily="34" charset="0"/>
              <a:buChar char="•"/>
            </a:pPr>
            <a:r>
              <a:rPr lang="es-ES" dirty="0" smtClean="0"/>
              <a:t> La penetración de la capa de agotamiento a la capa P+ se impide mediante la inserción de una capa de compensación n+. Este tipo de estructura del IGBT se conoce como IGBT de perforación, PT-IGBT.</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down)">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down)">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wipe(down)">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down)">
                                      <p:cBhvr>
                                        <p:cTn id="2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1" grpId="0" build="allAtOnce"/>
      <p:bldP spid="13" grpId="0" build="allAtOnce"/>
      <p:bldP spid="14" grpId="0" build="allAtOnce"/>
      <p:bldP spid="15"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53"/>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4" name="Text Box 254"/>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6" name="Text Box 256"/>
          <p:cNvSpPr txBox="1">
            <a:spLocks noChangeArrowheads="1"/>
          </p:cNvSpPr>
          <p:nvPr/>
        </p:nvSpPr>
        <p:spPr bwMode="auto">
          <a:xfrm>
            <a:off x="749300" y="0"/>
            <a:ext cx="4244975" cy="396875"/>
          </a:xfrm>
          <a:prstGeom prst="rect">
            <a:avLst/>
          </a:prstGeom>
          <a:noFill/>
          <a:ln w="28575" algn="ctr">
            <a:noFill/>
            <a:miter lim="800000"/>
            <a:headEnd/>
            <a:tailEnd/>
          </a:ln>
          <a:effectLst/>
        </p:spPr>
        <p:txBody>
          <a:bodyPr>
            <a:spAutoFit/>
          </a:bodyPr>
          <a:lstStyle/>
          <a:p>
            <a:pPr>
              <a:spcBef>
                <a:spcPct val="50000"/>
              </a:spcBef>
            </a:pPr>
            <a:r>
              <a:rPr lang="es-ES" sz="2000" dirty="0" smtClean="0">
                <a:solidFill>
                  <a:srgbClr val="008080"/>
                </a:solidFill>
              </a:rPr>
              <a:t>Operación en estado activo</a:t>
            </a:r>
            <a:endParaRPr lang="es-ES" sz="2000" dirty="0">
              <a:solidFill>
                <a:srgbClr val="008080"/>
              </a:solidFill>
            </a:endParaRPr>
          </a:p>
        </p:txBody>
      </p:sp>
      <p:pic>
        <p:nvPicPr>
          <p:cNvPr id="57346" name="Picture 2"/>
          <p:cNvPicPr>
            <a:picLocks noChangeAspect="1" noChangeArrowheads="1"/>
          </p:cNvPicPr>
          <p:nvPr/>
        </p:nvPicPr>
        <p:blipFill>
          <a:blip r:embed="rId3" cstate="print"/>
          <a:srcRect/>
          <a:stretch>
            <a:fillRect/>
          </a:stretch>
        </p:blipFill>
        <p:spPr bwMode="auto">
          <a:xfrm>
            <a:off x="966788" y="548680"/>
            <a:ext cx="7709667" cy="2771583"/>
          </a:xfrm>
          <a:prstGeom prst="rect">
            <a:avLst/>
          </a:prstGeom>
          <a:noFill/>
          <a:ln w="9525">
            <a:noFill/>
            <a:miter lim="800000"/>
            <a:headEnd/>
            <a:tailEnd/>
          </a:ln>
        </p:spPr>
      </p:pic>
      <p:pic>
        <p:nvPicPr>
          <p:cNvPr id="57347" name="Picture 3"/>
          <p:cNvPicPr>
            <a:picLocks noChangeAspect="1" noChangeArrowheads="1"/>
          </p:cNvPicPr>
          <p:nvPr/>
        </p:nvPicPr>
        <p:blipFill>
          <a:blip r:embed="rId4" cstate="print"/>
          <a:srcRect/>
          <a:stretch>
            <a:fillRect/>
          </a:stretch>
        </p:blipFill>
        <p:spPr bwMode="auto">
          <a:xfrm>
            <a:off x="1259630" y="3418539"/>
            <a:ext cx="7344818" cy="2962789"/>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wipe(down)">
                                      <p:cBhvr>
                                        <p:cTn id="7" dur="500"/>
                                        <p:tgtEl>
                                          <p:spTgt spid="57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53"/>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4" name="Text Box 254"/>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6" name="Text Box 256"/>
          <p:cNvSpPr txBox="1">
            <a:spLocks noChangeArrowheads="1"/>
          </p:cNvSpPr>
          <p:nvPr/>
        </p:nvSpPr>
        <p:spPr bwMode="auto">
          <a:xfrm>
            <a:off x="749300" y="0"/>
            <a:ext cx="4244975" cy="396875"/>
          </a:xfrm>
          <a:prstGeom prst="rect">
            <a:avLst/>
          </a:prstGeom>
          <a:noFill/>
          <a:ln w="28575" algn="ctr">
            <a:noFill/>
            <a:miter lim="800000"/>
            <a:headEnd/>
            <a:tailEnd/>
          </a:ln>
          <a:effectLst/>
        </p:spPr>
        <p:txBody>
          <a:bodyPr>
            <a:spAutoFit/>
          </a:bodyPr>
          <a:lstStyle/>
          <a:p>
            <a:pPr>
              <a:spcBef>
                <a:spcPct val="50000"/>
              </a:spcBef>
            </a:pPr>
            <a:r>
              <a:rPr lang="es-ES" sz="2000" dirty="0" smtClean="0">
                <a:solidFill>
                  <a:srgbClr val="008080"/>
                </a:solidFill>
              </a:rPr>
              <a:t>Operación en estado activo</a:t>
            </a:r>
            <a:endParaRPr lang="es-ES" sz="2000" dirty="0">
              <a:solidFill>
                <a:srgbClr val="008080"/>
              </a:solidFill>
            </a:endParaRPr>
          </a:p>
        </p:txBody>
      </p:sp>
      <p:pic>
        <p:nvPicPr>
          <p:cNvPr id="58371" name="Picture 3"/>
          <p:cNvPicPr>
            <a:picLocks noChangeAspect="1" noChangeArrowheads="1"/>
          </p:cNvPicPr>
          <p:nvPr/>
        </p:nvPicPr>
        <p:blipFill>
          <a:blip r:embed="rId3" cstate="print"/>
          <a:srcRect/>
          <a:stretch>
            <a:fillRect/>
          </a:stretch>
        </p:blipFill>
        <p:spPr bwMode="auto">
          <a:xfrm>
            <a:off x="3923928" y="2492896"/>
            <a:ext cx="4724400" cy="3676650"/>
          </a:xfrm>
          <a:prstGeom prst="rect">
            <a:avLst/>
          </a:prstGeom>
          <a:noFill/>
          <a:ln w="9525">
            <a:noFill/>
            <a:miter lim="800000"/>
            <a:headEnd/>
            <a:tailEnd/>
          </a:ln>
        </p:spPr>
      </p:pic>
      <p:pic>
        <p:nvPicPr>
          <p:cNvPr id="58370" name="Picture 2"/>
          <p:cNvPicPr>
            <a:picLocks noChangeAspect="1" noChangeArrowheads="1"/>
          </p:cNvPicPr>
          <p:nvPr/>
        </p:nvPicPr>
        <p:blipFill>
          <a:blip r:embed="rId4" cstate="print"/>
          <a:srcRect/>
          <a:stretch>
            <a:fillRect/>
          </a:stretch>
        </p:blipFill>
        <p:spPr bwMode="auto">
          <a:xfrm>
            <a:off x="1259632" y="548680"/>
            <a:ext cx="3200400" cy="3733800"/>
          </a:xfrm>
          <a:prstGeom prst="rect">
            <a:avLst/>
          </a:prstGeom>
          <a:noFill/>
          <a:ln w="9525">
            <a:noFill/>
            <a:miter lim="800000"/>
            <a:headEnd/>
            <a:tailEnd/>
          </a:ln>
        </p:spPr>
      </p:pic>
      <p:sp>
        <p:nvSpPr>
          <p:cNvPr id="9" name="8 CuadroTexto"/>
          <p:cNvSpPr txBox="1"/>
          <p:nvPr/>
        </p:nvSpPr>
        <p:spPr>
          <a:xfrm>
            <a:off x="4499993" y="980728"/>
            <a:ext cx="4392488" cy="646331"/>
          </a:xfrm>
          <a:prstGeom prst="rect">
            <a:avLst/>
          </a:prstGeom>
          <a:solidFill>
            <a:srgbClr val="008080"/>
          </a:solidFill>
        </p:spPr>
        <p:txBody>
          <a:bodyPr wrap="square" rtlCol="0">
            <a:spAutoFit/>
          </a:bodyPr>
          <a:lstStyle/>
          <a:p>
            <a:r>
              <a:rPr lang="es-ES" dirty="0" smtClean="0">
                <a:solidFill>
                  <a:schemeClr val="bg1"/>
                </a:solidFill>
              </a:rPr>
              <a:t>Circuito equivalente aproximado para condiciones de operación.</a:t>
            </a:r>
            <a:endParaRPr lang="es-ES" dirty="0">
              <a:solidFill>
                <a:schemeClr val="bg1"/>
              </a:solidFill>
            </a:endParaRPr>
          </a:p>
        </p:txBody>
      </p:sp>
      <p:sp>
        <p:nvSpPr>
          <p:cNvPr id="10" name="9 CuadroTexto"/>
          <p:cNvSpPr txBox="1"/>
          <p:nvPr/>
        </p:nvSpPr>
        <p:spPr>
          <a:xfrm>
            <a:off x="827584" y="5169966"/>
            <a:ext cx="4392488" cy="923330"/>
          </a:xfrm>
          <a:prstGeom prst="rect">
            <a:avLst/>
          </a:prstGeom>
          <a:solidFill>
            <a:srgbClr val="006666"/>
          </a:solidFill>
        </p:spPr>
        <p:txBody>
          <a:bodyPr wrap="square" rtlCol="0">
            <a:spAutoFit/>
          </a:bodyPr>
          <a:lstStyle/>
          <a:p>
            <a:r>
              <a:rPr lang="es-ES" dirty="0" smtClean="0">
                <a:solidFill>
                  <a:schemeClr val="bg1"/>
                </a:solidFill>
              </a:rPr>
              <a:t>Circuito equivalente mas completo que muestra los transistores que componen en tiristor parasito.</a:t>
            </a:r>
            <a:endParaRPr lang="es-ES" dirty="0">
              <a:solidFill>
                <a:schemeClr val="bg1"/>
              </a:solidFill>
            </a:endParaRP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58371"/>
                                        </p:tgtEl>
                                        <p:attrNameLst>
                                          <p:attrName>style.visibility</p:attrName>
                                        </p:attrNameLst>
                                      </p:cBhvr>
                                      <p:to>
                                        <p:strVal val="visible"/>
                                      </p:to>
                                    </p:set>
                                    <p:animEffect transition="in" filter="wipe(down)">
                                      <p:cBhvr>
                                        <p:cTn id="10" dur="500"/>
                                        <p:tgtEl>
                                          <p:spTgt spid="58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69"/>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3" name="Text Box 370"/>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4" name="Text Box 371"/>
          <p:cNvSpPr txBox="1">
            <a:spLocks noChangeArrowheads="1"/>
          </p:cNvSpPr>
          <p:nvPr/>
        </p:nvSpPr>
        <p:spPr bwMode="auto">
          <a:xfrm>
            <a:off x="736600" y="0"/>
            <a:ext cx="6672263" cy="366713"/>
          </a:xfrm>
          <a:prstGeom prst="rect">
            <a:avLst/>
          </a:prstGeom>
          <a:noFill/>
          <a:ln w="28575" algn="ctr">
            <a:noFill/>
            <a:miter lim="800000"/>
            <a:headEnd/>
            <a:tailEnd/>
          </a:ln>
          <a:effectLst/>
        </p:spPr>
        <p:txBody>
          <a:bodyPr>
            <a:spAutoFit/>
          </a:bodyPr>
          <a:lstStyle/>
          <a:p>
            <a:pPr>
              <a:spcBef>
                <a:spcPct val="50000"/>
              </a:spcBef>
            </a:pPr>
            <a:r>
              <a:rPr lang="es-ES">
                <a:solidFill>
                  <a:srgbClr val="008080"/>
                </a:solidFill>
              </a:rPr>
              <a:t>El IGBT se suele usar cuando se dan estas condiciones:</a:t>
            </a:r>
          </a:p>
        </p:txBody>
      </p:sp>
      <p:sp>
        <p:nvSpPr>
          <p:cNvPr id="5" name="Text Box 372"/>
          <p:cNvSpPr txBox="1">
            <a:spLocks noChangeArrowheads="1"/>
          </p:cNvSpPr>
          <p:nvPr/>
        </p:nvSpPr>
        <p:spPr bwMode="auto">
          <a:xfrm>
            <a:off x="1690688" y="693738"/>
            <a:ext cx="5689600" cy="1604962"/>
          </a:xfrm>
          <a:prstGeom prst="rect">
            <a:avLst/>
          </a:prstGeom>
          <a:solidFill>
            <a:srgbClr val="008080"/>
          </a:solidFill>
          <a:ln w="28575" algn="ctr">
            <a:noFill/>
            <a:miter lim="800000"/>
            <a:headEnd/>
            <a:tailEnd/>
          </a:ln>
          <a:effectLst/>
        </p:spPr>
        <p:txBody>
          <a:bodyPr>
            <a:spAutoFit/>
          </a:bodyPr>
          <a:lstStyle/>
          <a:p>
            <a:pPr>
              <a:spcBef>
                <a:spcPct val="50000"/>
              </a:spcBef>
              <a:buFontTx/>
              <a:buChar char="•"/>
            </a:pPr>
            <a:r>
              <a:rPr lang="es-ES" dirty="0">
                <a:solidFill>
                  <a:schemeClr val="bg1"/>
                </a:solidFill>
              </a:rPr>
              <a:t> Bajo ciclo de trabajo</a:t>
            </a:r>
          </a:p>
          <a:p>
            <a:pPr>
              <a:spcBef>
                <a:spcPct val="50000"/>
              </a:spcBef>
              <a:buFontTx/>
              <a:buChar char="•"/>
            </a:pPr>
            <a:r>
              <a:rPr lang="es-ES" dirty="0">
                <a:solidFill>
                  <a:schemeClr val="bg1"/>
                </a:solidFill>
              </a:rPr>
              <a:t> Baja frecuencia (&lt; 20 </a:t>
            </a:r>
            <a:r>
              <a:rPr lang="es-ES" dirty="0" err="1">
                <a:solidFill>
                  <a:schemeClr val="bg1"/>
                </a:solidFill>
              </a:rPr>
              <a:t>kHz</a:t>
            </a:r>
            <a:r>
              <a:rPr lang="es-ES" dirty="0">
                <a:solidFill>
                  <a:schemeClr val="bg1"/>
                </a:solidFill>
              </a:rPr>
              <a:t>)</a:t>
            </a:r>
          </a:p>
          <a:p>
            <a:pPr>
              <a:spcBef>
                <a:spcPct val="50000"/>
              </a:spcBef>
              <a:buFontTx/>
              <a:buChar char="•"/>
            </a:pPr>
            <a:r>
              <a:rPr lang="es-ES" dirty="0">
                <a:solidFill>
                  <a:schemeClr val="bg1"/>
                </a:solidFill>
              </a:rPr>
              <a:t> Aplicaciones de alta tensión (&gt;1000 V)</a:t>
            </a:r>
          </a:p>
          <a:p>
            <a:pPr>
              <a:spcBef>
                <a:spcPct val="50000"/>
              </a:spcBef>
              <a:buFontTx/>
              <a:buChar char="•"/>
            </a:pPr>
            <a:r>
              <a:rPr lang="es-ES" dirty="0">
                <a:solidFill>
                  <a:schemeClr val="bg1"/>
                </a:solidFill>
              </a:rPr>
              <a:t> Alta potencia (&gt;5 </a:t>
            </a:r>
            <a:r>
              <a:rPr lang="es-ES" dirty="0" err="1">
                <a:solidFill>
                  <a:schemeClr val="bg1"/>
                </a:solidFill>
              </a:rPr>
              <a:t>kW</a:t>
            </a:r>
            <a:r>
              <a:rPr lang="es-ES" dirty="0">
                <a:solidFill>
                  <a:schemeClr val="bg1"/>
                </a:solidFill>
              </a:rPr>
              <a:t>)</a:t>
            </a:r>
          </a:p>
        </p:txBody>
      </p:sp>
      <p:sp>
        <p:nvSpPr>
          <p:cNvPr id="6" name="Text Box 373"/>
          <p:cNvSpPr txBox="1">
            <a:spLocks noChangeArrowheads="1"/>
          </p:cNvSpPr>
          <p:nvPr/>
        </p:nvSpPr>
        <p:spPr bwMode="auto">
          <a:xfrm>
            <a:off x="928688" y="3240088"/>
            <a:ext cx="3930650" cy="366712"/>
          </a:xfrm>
          <a:prstGeom prst="rect">
            <a:avLst/>
          </a:prstGeom>
          <a:noFill/>
          <a:ln w="28575" algn="ctr">
            <a:noFill/>
            <a:miter lim="800000"/>
            <a:headEnd/>
            <a:tailEnd/>
          </a:ln>
          <a:effectLst/>
        </p:spPr>
        <p:txBody>
          <a:bodyPr>
            <a:spAutoFit/>
          </a:bodyPr>
          <a:lstStyle/>
          <a:p>
            <a:pPr>
              <a:spcBef>
                <a:spcPct val="50000"/>
              </a:spcBef>
            </a:pPr>
            <a:r>
              <a:rPr lang="es-ES" dirty="0">
                <a:solidFill>
                  <a:srgbClr val="008080"/>
                </a:solidFill>
              </a:rPr>
              <a:t>Aplicaciones típicas del IGBT</a:t>
            </a:r>
          </a:p>
        </p:txBody>
      </p:sp>
      <p:sp>
        <p:nvSpPr>
          <p:cNvPr id="7" name="Text Box 374"/>
          <p:cNvSpPr txBox="1">
            <a:spLocks noChangeArrowheads="1"/>
          </p:cNvSpPr>
          <p:nvPr/>
        </p:nvSpPr>
        <p:spPr bwMode="auto">
          <a:xfrm>
            <a:off x="1801813" y="3808413"/>
            <a:ext cx="4913312" cy="1615827"/>
          </a:xfrm>
          <a:prstGeom prst="rect">
            <a:avLst/>
          </a:prstGeom>
          <a:solidFill>
            <a:srgbClr val="FFCC00"/>
          </a:solidFill>
          <a:ln w="28575" algn="ctr">
            <a:noFill/>
            <a:miter lim="800000"/>
            <a:headEnd/>
            <a:tailEnd/>
          </a:ln>
          <a:effectLst/>
        </p:spPr>
        <p:txBody>
          <a:bodyPr>
            <a:spAutoFit/>
          </a:bodyPr>
          <a:lstStyle/>
          <a:p>
            <a:pPr>
              <a:spcBef>
                <a:spcPct val="50000"/>
              </a:spcBef>
              <a:buFontTx/>
              <a:buChar char="•"/>
            </a:pPr>
            <a:r>
              <a:rPr lang="es-ES" dirty="0"/>
              <a:t> Control de motores</a:t>
            </a:r>
          </a:p>
          <a:p>
            <a:pPr>
              <a:spcBef>
                <a:spcPct val="50000"/>
              </a:spcBef>
              <a:buFontTx/>
              <a:buChar char="•"/>
            </a:pPr>
            <a:r>
              <a:rPr lang="es-ES" dirty="0"/>
              <a:t> Sistemas de alimentación ininterrumpida</a:t>
            </a:r>
          </a:p>
          <a:p>
            <a:pPr>
              <a:spcBef>
                <a:spcPct val="50000"/>
              </a:spcBef>
              <a:buFontTx/>
              <a:buChar char="•"/>
            </a:pPr>
            <a:r>
              <a:rPr lang="es-ES" dirty="0"/>
              <a:t> Sistemas de soldadura</a:t>
            </a:r>
          </a:p>
          <a:p>
            <a:pPr>
              <a:spcBef>
                <a:spcPct val="50000"/>
              </a:spcBef>
              <a:buFontTx/>
              <a:buChar char="•"/>
            </a:pP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Effect transition="in" filter="wipe(down)">
                                      <p:cBhvr>
                                        <p:cTn id="10" dur="500"/>
                                        <p:tgtEl>
                                          <p:spTgt spid="7">
                                            <p:bg/>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down)">
                                      <p:cBhvr>
                                        <p:cTn id="13" dur="500"/>
                                        <p:tgtEl>
                                          <p:spTgt spid="7">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wipe(down)">
                                      <p:cBhvr>
                                        <p:cTn id="16" dur="500"/>
                                        <p:tgtEl>
                                          <p:spTgt spid="7">
                                            <p:txEl>
                                              <p:pRg st="1" end="1"/>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down)">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6"/>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3" name="Text Box 77"/>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pic>
        <p:nvPicPr>
          <p:cNvPr id="4" name="Picture 78"/>
          <p:cNvPicPr>
            <a:picLocks noChangeAspect="1" noChangeArrowheads="1"/>
          </p:cNvPicPr>
          <p:nvPr/>
        </p:nvPicPr>
        <p:blipFill>
          <a:blip r:embed="rId3" cstate="print"/>
          <a:srcRect/>
          <a:stretch>
            <a:fillRect/>
          </a:stretch>
        </p:blipFill>
        <p:spPr bwMode="auto">
          <a:xfrm>
            <a:off x="768350" y="1138238"/>
            <a:ext cx="3954463" cy="4572000"/>
          </a:xfrm>
          <a:prstGeom prst="rect">
            <a:avLst/>
          </a:prstGeom>
          <a:noFill/>
          <a:ln w="28575" algn="ctr">
            <a:noFill/>
            <a:miter lim="800000"/>
            <a:headEnd/>
            <a:tailEnd/>
          </a:ln>
          <a:effectLst/>
        </p:spPr>
      </p:pic>
      <p:sp>
        <p:nvSpPr>
          <p:cNvPr id="5" name="Text Box 79"/>
          <p:cNvSpPr txBox="1">
            <a:spLocks noChangeArrowheads="1"/>
          </p:cNvSpPr>
          <p:nvPr/>
        </p:nvSpPr>
        <p:spPr bwMode="auto">
          <a:xfrm>
            <a:off x="668338" y="79797"/>
            <a:ext cx="5676900" cy="396875"/>
          </a:xfrm>
          <a:prstGeom prst="rect">
            <a:avLst/>
          </a:prstGeom>
          <a:noFill/>
          <a:ln w="28575" algn="ctr">
            <a:noFill/>
            <a:miter lim="800000"/>
            <a:headEnd/>
            <a:tailEnd/>
          </a:ln>
          <a:effectLst/>
        </p:spPr>
        <p:txBody>
          <a:bodyPr>
            <a:spAutoFit/>
          </a:bodyPr>
          <a:lstStyle/>
          <a:p>
            <a:pPr>
              <a:spcBef>
                <a:spcPct val="50000"/>
              </a:spcBef>
            </a:pPr>
            <a:r>
              <a:rPr lang="es-ES" sz="2000" dirty="0">
                <a:solidFill>
                  <a:srgbClr val="008080"/>
                </a:solidFill>
              </a:rPr>
              <a:t>Gran capacidad de manejo de corriente</a:t>
            </a:r>
          </a:p>
        </p:txBody>
      </p:sp>
      <p:sp>
        <p:nvSpPr>
          <p:cNvPr id="6" name="Text Box 80"/>
          <p:cNvSpPr txBox="1">
            <a:spLocks noChangeArrowheads="1"/>
          </p:cNvSpPr>
          <p:nvPr/>
        </p:nvSpPr>
        <p:spPr bwMode="auto">
          <a:xfrm>
            <a:off x="927100" y="628650"/>
            <a:ext cx="7451725" cy="366713"/>
          </a:xfrm>
          <a:prstGeom prst="rect">
            <a:avLst/>
          </a:prstGeom>
          <a:noFill/>
          <a:ln w="28575" algn="ctr">
            <a:noFill/>
            <a:miter lim="800000"/>
            <a:headEnd/>
            <a:tailEnd/>
          </a:ln>
          <a:effectLst/>
        </p:spPr>
        <p:txBody>
          <a:bodyPr>
            <a:spAutoFit/>
          </a:bodyPr>
          <a:lstStyle/>
          <a:p>
            <a:pPr>
              <a:spcBef>
                <a:spcPct val="50000"/>
              </a:spcBef>
            </a:pPr>
            <a:r>
              <a:rPr lang="es-ES" dirty="0"/>
              <a:t>Comparación IGBT-MOSFET con el mismo área de semiconductor</a:t>
            </a:r>
          </a:p>
        </p:txBody>
      </p:sp>
      <p:sp>
        <p:nvSpPr>
          <p:cNvPr id="7" name="Text Box 81"/>
          <p:cNvSpPr txBox="1">
            <a:spLocks noChangeArrowheads="1"/>
          </p:cNvSpPr>
          <p:nvPr/>
        </p:nvSpPr>
        <p:spPr bwMode="auto">
          <a:xfrm>
            <a:off x="4691063" y="1216025"/>
            <a:ext cx="4367212" cy="646331"/>
          </a:xfrm>
          <a:prstGeom prst="rect">
            <a:avLst/>
          </a:prstGeom>
          <a:solidFill>
            <a:srgbClr val="FFCC00"/>
          </a:solidFill>
          <a:ln w="28575" algn="ctr">
            <a:noFill/>
            <a:miter lim="800000"/>
            <a:headEnd/>
            <a:tailEnd/>
          </a:ln>
          <a:effectLst/>
        </p:spPr>
        <p:txBody>
          <a:bodyPr>
            <a:spAutoFit/>
          </a:bodyPr>
          <a:lstStyle/>
          <a:p>
            <a:pPr>
              <a:spcBef>
                <a:spcPct val="50000"/>
              </a:spcBef>
            </a:pPr>
            <a:r>
              <a:rPr lang="es-ES" dirty="0"/>
              <a:t>El IGBT tiene menor caída de </a:t>
            </a:r>
            <a:r>
              <a:rPr lang="es-ES" dirty="0" smtClean="0"/>
              <a:t>tensión en conducción</a:t>
            </a:r>
            <a:endParaRPr lang="es-ES" dirty="0"/>
          </a:p>
        </p:txBody>
      </p:sp>
      <p:sp>
        <p:nvSpPr>
          <p:cNvPr id="8" name="AutoShape 82"/>
          <p:cNvSpPr>
            <a:spLocks noChangeArrowheads="1"/>
          </p:cNvSpPr>
          <p:nvPr/>
        </p:nvSpPr>
        <p:spPr bwMode="auto">
          <a:xfrm>
            <a:off x="6510338" y="1930351"/>
            <a:ext cx="449262" cy="490537"/>
          </a:xfrm>
          <a:prstGeom prst="downArrow">
            <a:avLst>
              <a:gd name="adj1" fmla="val 50000"/>
              <a:gd name="adj2" fmla="val 27297"/>
            </a:avLst>
          </a:prstGeom>
          <a:solidFill>
            <a:srgbClr val="A50021"/>
          </a:solidFill>
          <a:ln w="28575" algn="ctr">
            <a:noFill/>
            <a:miter lim="800000"/>
            <a:headEnd/>
            <a:tailEnd/>
          </a:ln>
          <a:effectLst/>
        </p:spPr>
        <p:txBody>
          <a:bodyPr wrap="none" anchor="ctr"/>
          <a:lstStyle/>
          <a:p>
            <a:endParaRPr lang="es-ES"/>
          </a:p>
        </p:txBody>
      </p:sp>
      <p:sp>
        <p:nvSpPr>
          <p:cNvPr id="9" name="Text Box 83"/>
          <p:cNvSpPr txBox="1">
            <a:spLocks noChangeArrowheads="1"/>
          </p:cNvSpPr>
          <p:nvPr/>
        </p:nvSpPr>
        <p:spPr bwMode="auto">
          <a:xfrm>
            <a:off x="4938713" y="2414216"/>
            <a:ext cx="3998912" cy="366712"/>
          </a:xfrm>
          <a:prstGeom prst="rect">
            <a:avLst/>
          </a:prstGeom>
          <a:noFill/>
          <a:ln w="28575" algn="ctr">
            <a:noFill/>
            <a:miter lim="800000"/>
            <a:headEnd/>
            <a:tailEnd/>
          </a:ln>
          <a:effectLst/>
        </p:spPr>
        <p:txBody>
          <a:bodyPr>
            <a:spAutoFit/>
          </a:bodyPr>
          <a:lstStyle/>
          <a:p>
            <a:pPr>
              <a:spcBef>
                <a:spcPct val="50000"/>
              </a:spcBef>
            </a:pPr>
            <a:r>
              <a:rPr lang="es-ES" dirty="0"/>
              <a:t>Menores pérdidas en conducción</a:t>
            </a:r>
          </a:p>
        </p:txBody>
      </p:sp>
      <p:sp>
        <p:nvSpPr>
          <p:cNvPr id="10" name="Text Box 84"/>
          <p:cNvSpPr txBox="1">
            <a:spLocks noChangeArrowheads="1"/>
          </p:cNvSpPr>
          <p:nvPr/>
        </p:nvSpPr>
        <p:spPr bwMode="auto">
          <a:xfrm>
            <a:off x="4710113" y="3027363"/>
            <a:ext cx="4160837" cy="779462"/>
          </a:xfrm>
          <a:prstGeom prst="rect">
            <a:avLst/>
          </a:prstGeom>
          <a:solidFill>
            <a:srgbClr val="008080"/>
          </a:solidFill>
          <a:ln w="28575" algn="ctr">
            <a:noFill/>
            <a:miter lim="800000"/>
            <a:headEnd/>
            <a:tailEnd/>
          </a:ln>
          <a:effectLst/>
        </p:spPr>
        <p:txBody>
          <a:bodyPr>
            <a:spAutoFit/>
          </a:bodyPr>
          <a:lstStyle/>
          <a:p>
            <a:pPr>
              <a:spcBef>
                <a:spcPct val="50000"/>
              </a:spcBef>
            </a:pPr>
            <a:r>
              <a:rPr lang="es-ES">
                <a:solidFill>
                  <a:schemeClr val="bg1"/>
                </a:solidFill>
              </a:rPr>
              <a:t>Problema: </a:t>
            </a:r>
          </a:p>
          <a:p>
            <a:pPr>
              <a:spcBef>
                <a:spcPct val="50000"/>
              </a:spcBef>
            </a:pPr>
            <a:r>
              <a:rPr lang="es-ES">
                <a:solidFill>
                  <a:schemeClr val="bg1"/>
                </a:solidFill>
              </a:rPr>
              <a:t>Coeficiente de temperatura negativo</a:t>
            </a:r>
          </a:p>
        </p:txBody>
      </p:sp>
      <p:sp>
        <p:nvSpPr>
          <p:cNvPr id="11" name="AutoShape 85"/>
          <p:cNvSpPr>
            <a:spLocks noChangeArrowheads="1"/>
          </p:cNvSpPr>
          <p:nvPr/>
        </p:nvSpPr>
        <p:spPr bwMode="auto">
          <a:xfrm>
            <a:off x="6534150" y="3883025"/>
            <a:ext cx="449263" cy="273050"/>
          </a:xfrm>
          <a:prstGeom prst="downArrow">
            <a:avLst>
              <a:gd name="adj1" fmla="val 50000"/>
              <a:gd name="adj2" fmla="val 25000"/>
            </a:avLst>
          </a:prstGeom>
          <a:solidFill>
            <a:srgbClr val="A50021"/>
          </a:solidFill>
          <a:ln w="28575" algn="ctr">
            <a:noFill/>
            <a:miter lim="800000"/>
            <a:headEnd/>
            <a:tailEnd/>
          </a:ln>
          <a:effectLst/>
        </p:spPr>
        <p:txBody>
          <a:bodyPr wrap="none" anchor="ctr"/>
          <a:lstStyle/>
          <a:p>
            <a:endParaRPr lang="es-ES"/>
          </a:p>
        </p:txBody>
      </p:sp>
      <p:sp>
        <p:nvSpPr>
          <p:cNvPr id="12" name="Text Box 86"/>
          <p:cNvSpPr txBox="1">
            <a:spLocks noChangeArrowheads="1"/>
          </p:cNvSpPr>
          <p:nvPr/>
        </p:nvSpPr>
        <p:spPr bwMode="auto">
          <a:xfrm>
            <a:off x="4940300" y="4198938"/>
            <a:ext cx="3630613" cy="641350"/>
          </a:xfrm>
          <a:prstGeom prst="rect">
            <a:avLst/>
          </a:prstGeom>
          <a:noFill/>
          <a:ln w="28575" algn="ctr">
            <a:noFill/>
            <a:miter lim="800000"/>
            <a:headEnd/>
            <a:tailEnd/>
          </a:ln>
          <a:effectLst/>
        </p:spPr>
        <p:txBody>
          <a:bodyPr>
            <a:spAutoFit/>
          </a:bodyPr>
          <a:lstStyle/>
          <a:p>
            <a:pPr>
              <a:spcBef>
                <a:spcPct val="50000"/>
              </a:spcBef>
            </a:pPr>
            <a:r>
              <a:rPr lang="es-ES"/>
              <a:t>A mayor temperatura, menor caída de tensión</a:t>
            </a:r>
          </a:p>
        </p:txBody>
      </p:sp>
      <p:sp>
        <p:nvSpPr>
          <p:cNvPr id="13" name="Text Box 87"/>
          <p:cNvSpPr txBox="1">
            <a:spLocks noChangeArrowheads="1"/>
          </p:cNvSpPr>
          <p:nvPr/>
        </p:nvSpPr>
        <p:spPr bwMode="auto">
          <a:xfrm>
            <a:off x="4911725" y="5145088"/>
            <a:ext cx="3506788" cy="366712"/>
          </a:xfrm>
          <a:prstGeom prst="rect">
            <a:avLst/>
          </a:prstGeom>
          <a:noFill/>
          <a:ln w="28575" algn="ctr">
            <a:noFill/>
            <a:miter lim="800000"/>
            <a:headEnd/>
            <a:tailEnd/>
          </a:ln>
          <a:effectLst/>
        </p:spPr>
        <p:txBody>
          <a:bodyPr>
            <a:spAutoFit/>
          </a:bodyPr>
          <a:lstStyle/>
          <a:p>
            <a:pPr>
              <a:spcBef>
                <a:spcPct val="50000"/>
              </a:spcBef>
            </a:pPr>
            <a:r>
              <a:rPr lang="es-ES"/>
              <a:t>Conduce más corriente</a:t>
            </a:r>
          </a:p>
        </p:txBody>
      </p:sp>
      <p:sp>
        <p:nvSpPr>
          <p:cNvPr id="14" name="Text Box 88"/>
          <p:cNvSpPr txBox="1">
            <a:spLocks noChangeArrowheads="1"/>
          </p:cNvSpPr>
          <p:nvPr/>
        </p:nvSpPr>
        <p:spPr bwMode="auto">
          <a:xfrm>
            <a:off x="4964113" y="5854700"/>
            <a:ext cx="2389187" cy="366713"/>
          </a:xfrm>
          <a:prstGeom prst="rect">
            <a:avLst/>
          </a:prstGeom>
          <a:noFill/>
          <a:ln w="28575" algn="ctr">
            <a:noFill/>
            <a:miter lim="800000"/>
            <a:headEnd/>
            <a:tailEnd/>
          </a:ln>
          <a:effectLst/>
        </p:spPr>
        <p:txBody>
          <a:bodyPr>
            <a:spAutoFit/>
          </a:bodyPr>
          <a:lstStyle/>
          <a:p>
            <a:pPr>
              <a:spcBef>
                <a:spcPct val="50000"/>
              </a:spcBef>
            </a:pPr>
            <a:r>
              <a:rPr lang="es-ES"/>
              <a:t>Se calienta más</a:t>
            </a:r>
          </a:p>
        </p:txBody>
      </p:sp>
      <p:sp>
        <p:nvSpPr>
          <p:cNvPr id="15" name="AutoShape 89"/>
          <p:cNvSpPr>
            <a:spLocks noChangeArrowheads="1"/>
          </p:cNvSpPr>
          <p:nvPr/>
        </p:nvSpPr>
        <p:spPr bwMode="auto">
          <a:xfrm>
            <a:off x="6570663" y="4837113"/>
            <a:ext cx="449262" cy="300037"/>
          </a:xfrm>
          <a:prstGeom prst="downArrow">
            <a:avLst>
              <a:gd name="adj1" fmla="val 50000"/>
              <a:gd name="adj2" fmla="val 25000"/>
            </a:avLst>
          </a:prstGeom>
          <a:solidFill>
            <a:srgbClr val="A50021"/>
          </a:solidFill>
          <a:ln w="28575" algn="ctr">
            <a:noFill/>
            <a:miter lim="800000"/>
            <a:headEnd/>
            <a:tailEnd/>
          </a:ln>
          <a:effectLst/>
        </p:spPr>
        <p:txBody>
          <a:bodyPr wrap="none" anchor="ctr"/>
          <a:lstStyle/>
          <a:p>
            <a:endParaRPr lang="es-ES"/>
          </a:p>
        </p:txBody>
      </p:sp>
      <p:sp>
        <p:nvSpPr>
          <p:cNvPr id="16" name="AutoShape 90"/>
          <p:cNvSpPr>
            <a:spLocks noChangeArrowheads="1"/>
          </p:cNvSpPr>
          <p:nvPr/>
        </p:nvSpPr>
        <p:spPr bwMode="auto">
          <a:xfrm>
            <a:off x="6554788" y="5518150"/>
            <a:ext cx="449262" cy="300038"/>
          </a:xfrm>
          <a:prstGeom prst="downArrow">
            <a:avLst>
              <a:gd name="adj1" fmla="val 50000"/>
              <a:gd name="adj2" fmla="val 25000"/>
            </a:avLst>
          </a:prstGeom>
          <a:solidFill>
            <a:srgbClr val="A50021"/>
          </a:solidFill>
          <a:ln w="28575" algn="ctr">
            <a:noFill/>
            <a:miter lim="800000"/>
            <a:headEnd/>
            <a:tailEnd/>
          </a:ln>
          <a:effectLst/>
        </p:spPr>
        <p:txBody>
          <a:bodyPr wrap="none" anchor="ctr"/>
          <a:lstStyle/>
          <a:p>
            <a:endParaRPr lang="es-ES"/>
          </a:p>
        </p:txBody>
      </p:sp>
      <p:sp>
        <p:nvSpPr>
          <p:cNvPr id="17" name="Text Box 91"/>
          <p:cNvSpPr txBox="1">
            <a:spLocks noChangeArrowheads="1"/>
          </p:cNvSpPr>
          <p:nvPr/>
        </p:nvSpPr>
        <p:spPr bwMode="auto">
          <a:xfrm>
            <a:off x="4098925" y="6374656"/>
            <a:ext cx="4994275" cy="366712"/>
          </a:xfrm>
          <a:prstGeom prst="rect">
            <a:avLst/>
          </a:prstGeom>
          <a:solidFill>
            <a:srgbClr val="FFCC00"/>
          </a:solidFill>
          <a:ln w="28575" algn="ctr">
            <a:noFill/>
            <a:miter lim="800000"/>
            <a:headEnd/>
            <a:tailEnd/>
          </a:ln>
          <a:effectLst/>
        </p:spPr>
        <p:txBody>
          <a:bodyPr>
            <a:spAutoFit/>
          </a:bodyPr>
          <a:lstStyle/>
          <a:p>
            <a:pPr>
              <a:spcBef>
                <a:spcPct val="50000"/>
              </a:spcBef>
            </a:pPr>
            <a:r>
              <a:rPr lang="es-ES" dirty="0"/>
              <a:t>Esto es un problema para paralelizar </a:t>
            </a:r>
            <a:r>
              <a:rPr lang="es-ES" dirty="0" err="1"/>
              <a:t>IGBTs</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739775" y="0"/>
            <a:ext cx="3017838" cy="393700"/>
          </a:xfrm>
          <a:prstGeom prst="rect">
            <a:avLst/>
          </a:prstGeom>
          <a:noFill/>
          <a:ln w="12700">
            <a:noFill/>
            <a:miter lim="800000"/>
            <a:headEnd/>
            <a:tailEnd/>
          </a:ln>
          <a:effectLst/>
        </p:spPr>
        <p:txBody>
          <a:bodyPr wrap="none" lIns="90488" tIns="44450" rIns="90488" bIns="44450">
            <a:spAutoFit/>
          </a:bodyPr>
          <a:lstStyle/>
          <a:p>
            <a:pPr eaLnBrk="0" hangingPunct="0"/>
            <a:r>
              <a:rPr lang="es-ES" sz="2000" noProof="1">
                <a:solidFill>
                  <a:srgbClr val="008080"/>
                </a:solidFill>
              </a:rPr>
              <a:t> </a:t>
            </a:r>
            <a:r>
              <a:rPr lang="es-ES" sz="2000">
                <a:solidFill>
                  <a:srgbClr val="008080"/>
                </a:solidFill>
              </a:rPr>
              <a:t>Encapsulados de IGBT</a:t>
            </a:r>
            <a:endParaRPr lang="es-ES" sz="2000" noProof="1">
              <a:solidFill>
                <a:srgbClr val="008080"/>
              </a:solidFill>
            </a:endParaRPr>
          </a:p>
        </p:txBody>
      </p:sp>
      <p:sp>
        <p:nvSpPr>
          <p:cNvPr id="3" name="Text Box 8"/>
          <p:cNvSpPr txBox="1">
            <a:spLocks noChangeArrowheads="1"/>
          </p:cNvSpPr>
          <p:nvPr/>
        </p:nvSpPr>
        <p:spPr bwMode="auto">
          <a:xfrm>
            <a:off x="4211960" y="5445224"/>
            <a:ext cx="1670050" cy="366713"/>
          </a:xfrm>
          <a:prstGeom prst="rect">
            <a:avLst/>
          </a:prstGeom>
          <a:noFill/>
          <a:ln w="9525" algn="ctr">
            <a:noFill/>
            <a:miter lim="800000"/>
            <a:headEnd/>
            <a:tailEnd/>
          </a:ln>
          <a:effectLst/>
        </p:spPr>
        <p:txBody>
          <a:bodyPr>
            <a:spAutoFit/>
          </a:bodyPr>
          <a:lstStyle/>
          <a:p>
            <a:pPr>
              <a:spcBef>
                <a:spcPct val="50000"/>
              </a:spcBef>
            </a:pPr>
            <a:r>
              <a:rPr lang="es-ES" dirty="0"/>
              <a:t>TO 220</a:t>
            </a:r>
          </a:p>
        </p:txBody>
      </p:sp>
      <p:pic>
        <p:nvPicPr>
          <p:cNvPr id="4" name="Picture 13" descr="TO 247"/>
          <p:cNvPicPr>
            <a:picLocks noChangeAspect="1" noChangeArrowheads="1"/>
          </p:cNvPicPr>
          <p:nvPr/>
        </p:nvPicPr>
        <p:blipFill>
          <a:blip r:embed="rId3" cstate="print"/>
          <a:srcRect/>
          <a:stretch>
            <a:fillRect/>
          </a:stretch>
        </p:blipFill>
        <p:spPr bwMode="auto">
          <a:xfrm>
            <a:off x="1115616" y="3429000"/>
            <a:ext cx="2936875" cy="2038350"/>
          </a:xfrm>
          <a:prstGeom prst="rect">
            <a:avLst/>
          </a:prstGeom>
          <a:noFill/>
        </p:spPr>
      </p:pic>
      <p:sp>
        <p:nvSpPr>
          <p:cNvPr id="5" name="Text Box 14"/>
          <p:cNvSpPr txBox="1">
            <a:spLocks noChangeArrowheads="1"/>
          </p:cNvSpPr>
          <p:nvPr/>
        </p:nvSpPr>
        <p:spPr bwMode="auto">
          <a:xfrm>
            <a:off x="827584" y="5589240"/>
            <a:ext cx="1670050" cy="366712"/>
          </a:xfrm>
          <a:prstGeom prst="rect">
            <a:avLst/>
          </a:prstGeom>
          <a:noFill/>
          <a:ln w="9525" algn="ctr">
            <a:noFill/>
            <a:miter lim="800000"/>
            <a:headEnd/>
            <a:tailEnd/>
          </a:ln>
          <a:effectLst/>
        </p:spPr>
        <p:txBody>
          <a:bodyPr>
            <a:spAutoFit/>
          </a:bodyPr>
          <a:lstStyle/>
          <a:p>
            <a:pPr>
              <a:spcBef>
                <a:spcPct val="50000"/>
              </a:spcBef>
            </a:pPr>
            <a:r>
              <a:rPr lang="es-ES" dirty="0"/>
              <a:t>TO 247</a:t>
            </a:r>
          </a:p>
        </p:txBody>
      </p:sp>
      <p:pic>
        <p:nvPicPr>
          <p:cNvPr id="6" name="Picture 21" descr="TO 220"/>
          <p:cNvPicPr>
            <a:picLocks noChangeAspect="1" noChangeArrowheads="1"/>
          </p:cNvPicPr>
          <p:nvPr/>
        </p:nvPicPr>
        <p:blipFill>
          <a:blip r:embed="rId4" cstate="print"/>
          <a:srcRect/>
          <a:stretch>
            <a:fillRect/>
          </a:stretch>
        </p:blipFill>
        <p:spPr bwMode="auto">
          <a:xfrm>
            <a:off x="4499992" y="3501008"/>
            <a:ext cx="1365250" cy="1939925"/>
          </a:xfrm>
          <a:prstGeom prst="rect">
            <a:avLst/>
          </a:prstGeom>
          <a:noFill/>
        </p:spPr>
      </p:pic>
      <p:sp>
        <p:nvSpPr>
          <p:cNvPr id="7" name="Rectangle 26"/>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8" name="Text Box 27"/>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pic>
        <p:nvPicPr>
          <p:cNvPr id="9" name="Picture 28"/>
          <p:cNvPicPr>
            <a:picLocks noChangeAspect="1" noChangeArrowheads="1"/>
          </p:cNvPicPr>
          <p:nvPr/>
        </p:nvPicPr>
        <p:blipFill>
          <a:blip r:embed="rId5" cstate="print"/>
          <a:srcRect/>
          <a:stretch>
            <a:fillRect/>
          </a:stretch>
        </p:blipFill>
        <p:spPr bwMode="auto">
          <a:xfrm>
            <a:off x="5796136" y="3717032"/>
            <a:ext cx="3095625" cy="1952625"/>
          </a:xfrm>
          <a:prstGeom prst="rect">
            <a:avLst/>
          </a:prstGeom>
          <a:noFill/>
          <a:ln w="28575" algn="ctr">
            <a:noFill/>
            <a:miter lim="800000"/>
            <a:headEnd/>
            <a:tailEnd/>
          </a:ln>
          <a:effectLst/>
        </p:spPr>
      </p:pic>
      <p:sp>
        <p:nvSpPr>
          <p:cNvPr id="10" name="Text Box 29"/>
          <p:cNvSpPr txBox="1">
            <a:spLocks noChangeArrowheads="1"/>
          </p:cNvSpPr>
          <p:nvPr/>
        </p:nvSpPr>
        <p:spPr bwMode="auto">
          <a:xfrm>
            <a:off x="2051720" y="548680"/>
            <a:ext cx="3167062" cy="366713"/>
          </a:xfrm>
          <a:prstGeom prst="rect">
            <a:avLst/>
          </a:prstGeom>
          <a:noFill/>
          <a:ln w="28575" algn="ctr">
            <a:noFill/>
            <a:miter lim="800000"/>
            <a:headEnd/>
            <a:tailEnd/>
          </a:ln>
          <a:effectLst/>
        </p:spPr>
        <p:txBody>
          <a:bodyPr>
            <a:spAutoFit/>
          </a:bodyPr>
          <a:lstStyle/>
          <a:p>
            <a:pPr>
              <a:spcBef>
                <a:spcPct val="50000"/>
              </a:spcBef>
            </a:pPr>
            <a:r>
              <a:rPr lang="es-ES" dirty="0"/>
              <a:t>Módulos de potencia</a:t>
            </a:r>
          </a:p>
        </p:txBody>
      </p:sp>
      <p:pic>
        <p:nvPicPr>
          <p:cNvPr id="11" name="Picture 30"/>
          <p:cNvPicPr>
            <a:picLocks noChangeAspect="1" noChangeArrowheads="1"/>
          </p:cNvPicPr>
          <p:nvPr/>
        </p:nvPicPr>
        <p:blipFill>
          <a:blip r:embed="rId6" cstate="print"/>
          <a:srcRect/>
          <a:stretch>
            <a:fillRect/>
          </a:stretch>
        </p:blipFill>
        <p:spPr bwMode="auto">
          <a:xfrm>
            <a:off x="6444208" y="1052736"/>
            <a:ext cx="1819275" cy="1905000"/>
          </a:xfrm>
          <a:prstGeom prst="rect">
            <a:avLst/>
          </a:prstGeom>
          <a:noFill/>
          <a:ln w="28575" algn="ctr">
            <a:noFill/>
            <a:miter lim="800000"/>
            <a:headEnd/>
            <a:tailEnd/>
          </a:ln>
          <a:effectLst/>
        </p:spPr>
      </p:pic>
      <p:sp>
        <p:nvSpPr>
          <p:cNvPr id="12" name="Text Box 31"/>
          <p:cNvSpPr txBox="1">
            <a:spLocks noChangeArrowheads="1"/>
          </p:cNvSpPr>
          <p:nvPr/>
        </p:nvSpPr>
        <p:spPr bwMode="auto">
          <a:xfrm>
            <a:off x="6372200" y="620688"/>
            <a:ext cx="750888" cy="366713"/>
          </a:xfrm>
          <a:prstGeom prst="rect">
            <a:avLst/>
          </a:prstGeom>
          <a:noFill/>
          <a:ln w="28575" algn="ctr">
            <a:noFill/>
            <a:miter lim="800000"/>
            <a:headEnd/>
            <a:tailEnd/>
          </a:ln>
          <a:effectLst/>
        </p:spPr>
        <p:txBody>
          <a:bodyPr>
            <a:spAutoFit/>
          </a:bodyPr>
          <a:lstStyle/>
          <a:p>
            <a:pPr>
              <a:spcBef>
                <a:spcPct val="50000"/>
              </a:spcBef>
            </a:pPr>
            <a:r>
              <a:rPr lang="es-ES" dirty="0"/>
              <a:t>MTP</a:t>
            </a:r>
          </a:p>
        </p:txBody>
      </p:sp>
      <p:pic>
        <p:nvPicPr>
          <p:cNvPr id="2050" name="Picture 2"/>
          <p:cNvPicPr>
            <a:picLocks noChangeAspect="1" noChangeArrowheads="1"/>
          </p:cNvPicPr>
          <p:nvPr/>
        </p:nvPicPr>
        <p:blipFill>
          <a:blip r:embed="rId7" cstate="print"/>
          <a:srcRect/>
          <a:stretch>
            <a:fillRect/>
          </a:stretch>
        </p:blipFill>
        <p:spPr bwMode="auto">
          <a:xfrm>
            <a:off x="1547665" y="980729"/>
            <a:ext cx="4061540" cy="2232248"/>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8"/>
          <p:cNvPicPr>
            <a:picLocks noChangeAspect="1" noChangeArrowheads="1"/>
          </p:cNvPicPr>
          <p:nvPr/>
        </p:nvPicPr>
        <p:blipFill>
          <a:blip r:embed="rId3" cstate="print"/>
          <a:srcRect/>
          <a:stretch>
            <a:fillRect/>
          </a:stretch>
        </p:blipFill>
        <p:spPr bwMode="auto">
          <a:xfrm>
            <a:off x="4286250" y="593725"/>
            <a:ext cx="4600575" cy="4191000"/>
          </a:xfrm>
          <a:prstGeom prst="rect">
            <a:avLst/>
          </a:prstGeom>
          <a:noFill/>
          <a:ln w="28575" algn="ctr">
            <a:noFill/>
            <a:miter lim="800000"/>
            <a:headEnd/>
            <a:tailEnd/>
          </a:ln>
          <a:effectLst/>
        </p:spPr>
      </p:pic>
      <p:sp>
        <p:nvSpPr>
          <p:cNvPr id="3" name="Text Box 92"/>
          <p:cNvSpPr txBox="1">
            <a:spLocks noChangeArrowheads="1"/>
          </p:cNvSpPr>
          <p:nvPr/>
        </p:nvSpPr>
        <p:spPr bwMode="auto">
          <a:xfrm>
            <a:off x="787400" y="111125"/>
            <a:ext cx="7381875" cy="396875"/>
          </a:xfrm>
          <a:prstGeom prst="rect">
            <a:avLst/>
          </a:prstGeom>
          <a:noFill/>
          <a:ln w="28575" algn="ctr">
            <a:noFill/>
            <a:miter lim="800000"/>
            <a:headEnd/>
            <a:tailEnd/>
          </a:ln>
          <a:effectLst/>
        </p:spPr>
        <p:txBody>
          <a:bodyPr>
            <a:spAutoFit/>
          </a:bodyPr>
          <a:lstStyle/>
          <a:p>
            <a:pPr>
              <a:spcBef>
                <a:spcPct val="50000"/>
              </a:spcBef>
            </a:pPr>
            <a:r>
              <a:rPr lang="es-ES" sz="2000" dirty="0">
                <a:solidFill>
                  <a:srgbClr val="008080"/>
                </a:solidFill>
              </a:rPr>
              <a:t>Parámetros fundamentales para seleccionar un </a:t>
            </a:r>
            <a:r>
              <a:rPr lang="es-ES" sz="2000" dirty="0" smtClean="0">
                <a:solidFill>
                  <a:srgbClr val="008080"/>
                </a:solidFill>
              </a:rPr>
              <a:t>IGBT</a:t>
            </a:r>
            <a:endParaRPr lang="es-ES" sz="2000" dirty="0">
              <a:solidFill>
                <a:srgbClr val="008080"/>
              </a:solidFill>
            </a:endParaRPr>
          </a:p>
        </p:txBody>
      </p:sp>
      <p:sp>
        <p:nvSpPr>
          <p:cNvPr id="4" name="Rectangle 93"/>
          <p:cNvSpPr>
            <a:spLocks noChangeArrowheads="1"/>
          </p:cNvSpPr>
          <p:nvPr/>
        </p:nvSpPr>
        <p:spPr bwMode="auto">
          <a:xfrm>
            <a:off x="4748213" y="5122863"/>
            <a:ext cx="1104900" cy="1285875"/>
          </a:xfrm>
          <a:prstGeom prst="rect">
            <a:avLst/>
          </a:prstGeom>
          <a:solidFill>
            <a:srgbClr val="FFCC00"/>
          </a:solidFill>
          <a:ln w="9525" algn="ctr">
            <a:noFill/>
            <a:miter lim="800000"/>
            <a:headEnd/>
            <a:tailEnd/>
          </a:ln>
          <a:effectLst/>
        </p:spPr>
        <p:txBody>
          <a:bodyPr wrap="none" anchor="ctr"/>
          <a:lstStyle/>
          <a:p>
            <a:endParaRPr lang="es-ES"/>
          </a:p>
        </p:txBody>
      </p:sp>
      <p:sp>
        <p:nvSpPr>
          <p:cNvPr id="5" name="Rectangle 94"/>
          <p:cNvSpPr>
            <a:spLocks noChangeArrowheads="1"/>
          </p:cNvSpPr>
          <p:nvPr/>
        </p:nvSpPr>
        <p:spPr bwMode="auto">
          <a:xfrm>
            <a:off x="1749425" y="5094288"/>
            <a:ext cx="1104900" cy="947737"/>
          </a:xfrm>
          <a:prstGeom prst="rect">
            <a:avLst/>
          </a:prstGeom>
          <a:solidFill>
            <a:srgbClr val="FFCC00"/>
          </a:solidFill>
          <a:ln w="9525" algn="ctr">
            <a:noFill/>
            <a:miter lim="800000"/>
            <a:headEnd/>
            <a:tailEnd/>
          </a:ln>
          <a:effectLst/>
        </p:spPr>
        <p:txBody>
          <a:bodyPr wrap="none" anchor="ctr"/>
          <a:lstStyle/>
          <a:p>
            <a:endParaRPr lang="es-ES"/>
          </a:p>
        </p:txBody>
      </p:sp>
      <p:sp>
        <p:nvSpPr>
          <p:cNvPr id="6" name="Rectangle 96"/>
          <p:cNvSpPr>
            <a:spLocks noChangeArrowheads="1"/>
          </p:cNvSpPr>
          <p:nvPr/>
        </p:nvSpPr>
        <p:spPr bwMode="auto">
          <a:xfrm>
            <a:off x="803275" y="896938"/>
            <a:ext cx="3275013" cy="1830387"/>
          </a:xfrm>
          <a:prstGeom prst="rect">
            <a:avLst/>
          </a:prstGeom>
          <a:solidFill>
            <a:srgbClr val="008080"/>
          </a:solidFill>
          <a:ln w="9525" algn="ctr">
            <a:noFill/>
            <a:miter lim="800000"/>
            <a:headEnd/>
            <a:tailEnd/>
          </a:ln>
          <a:effectLst/>
        </p:spPr>
        <p:txBody>
          <a:bodyPr wrap="none" anchor="ctr"/>
          <a:lstStyle/>
          <a:p>
            <a:endParaRPr lang="es-ES"/>
          </a:p>
        </p:txBody>
      </p:sp>
      <p:sp>
        <p:nvSpPr>
          <p:cNvPr id="7" name="Text Box 97"/>
          <p:cNvSpPr txBox="1">
            <a:spLocks noChangeArrowheads="1"/>
          </p:cNvSpPr>
          <p:nvPr/>
        </p:nvSpPr>
        <p:spPr bwMode="auto">
          <a:xfrm>
            <a:off x="962025" y="1112838"/>
            <a:ext cx="3133725" cy="1466850"/>
          </a:xfrm>
          <a:prstGeom prst="rect">
            <a:avLst/>
          </a:prstGeom>
          <a:noFill/>
          <a:ln w="9525" algn="ctr">
            <a:noFill/>
            <a:miter lim="800000"/>
            <a:headEnd/>
            <a:tailEnd/>
          </a:ln>
          <a:effectLst/>
        </p:spPr>
        <p:txBody>
          <a:bodyPr>
            <a:spAutoFit/>
          </a:bodyPr>
          <a:lstStyle/>
          <a:p>
            <a:pPr>
              <a:spcBef>
                <a:spcPct val="50000"/>
              </a:spcBef>
              <a:buFontTx/>
              <a:buChar char="•"/>
            </a:pPr>
            <a:r>
              <a:rPr lang="es-ES">
                <a:solidFill>
                  <a:schemeClr val="bg1"/>
                </a:solidFill>
              </a:rPr>
              <a:t> Tensión de ruptura</a:t>
            </a:r>
          </a:p>
          <a:p>
            <a:pPr>
              <a:spcBef>
                <a:spcPct val="50000"/>
              </a:spcBef>
              <a:buFontTx/>
              <a:buChar char="•"/>
            </a:pPr>
            <a:r>
              <a:rPr lang="es-ES">
                <a:solidFill>
                  <a:schemeClr val="bg1"/>
                </a:solidFill>
              </a:rPr>
              <a:t> Corriente máxima</a:t>
            </a:r>
          </a:p>
          <a:p>
            <a:pPr>
              <a:spcBef>
                <a:spcPct val="50000"/>
              </a:spcBef>
              <a:buFontTx/>
              <a:buChar char="•"/>
            </a:pPr>
            <a:r>
              <a:rPr lang="es-ES">
                <a:solidFill>
                  <a:schemeClr val="bg1"/>
                </a:solidFill>
              </a:rPr>
              <a:t> Tensión colector-emisor en saturación </a:t>
            </a:r>
          </a:p>
        </p:txBody>
      </p:sp>
      <p:sp>
        <p:nvSpPr>
          <p:cNvPr id="8" name="Text Box 98"/>
          <p:cNvSpPr txBox="1">
            <a:spLocks noChangeArrowheads="1"/>
          </p:cNvSpPr>
          <p:nvPr/>
        </p:nvSpPr>
        <p:spPr bwMode="auto">
          <a:xfrm>
            <a:off x="701675" y="4197350"/>
            <a:ext cx="5824538" cy="366713"/>
          </a:xfrm>
          <a:prstGeom prst="rect">
            <a:avLst/>
          </a:prstGeom>
          <a:noFill/>
          <a:ln w="9525" algn="ctr">
            <a:noFill/>
            <a:miter lim="800000"/>
            <a:headEnd/>
            <a:tailEnd/>
          </a:ln>
          <a:effectLst/>
        </p:spPr>
        <p:txBody>
          <a:bodyPr>
            <a:spAutoFit/>
          </a:bodyPr>
          <a:lstStyle/>
          <a:p>
            <a:pPr>
              <a:spcBef>
                <a:spcPct val="50000"/>
              </a:spcBef>
            </a:pPr>
            <a:r>
              <a:rPr lang="es-ES">
                <a:solidFill>
                  <a:srgbClr val="008080"/>
                </a:solidFill>
              </a:rPr>
              <a:t>Tensiones de ruptura de dispositivos comerciales</a:t>
            </a:r>
          </a:p>
        </p:txBody>
      </p:sp>
      <p:sp>
        <p:nvSpPr>
          <p:cNvPr id="9" name="Text Box 100"/>
          <p:cNvSpPr txBox="1">
            <a:spLocks noChangeArrowheads="1"/>
          </p:cNvSpPr>
          <p:nvPr/>
        </p:nvSpPr>
        <p:spPr bwMode="auto">
          <a:xfrm>
            <a:off x="1454150" y="4670425"/>
            <a:ext cx="1993900" cy="366713"/>
          </a:xfrm>
          <a:prstGeom prst="rect">
            <a:avLst/>
          </a:prstGeom>
          <a:noFill/>
          <a:ln w="9525" algn="ctr">
            <a:noFill/>
            <a:miter lim="800000"/>
            <a:headEnd/>
            <a:tailEnd/>
          </a:ln>
          <a:effectLst/>
        </p:spPr>
        <p:txBody>
          <a:bodyPr>
            <a:spAutoFit/>
          </a:bodyPr>
          <a:lstStyle/>
          <a:p>
            <a:pPr>
              <a:spcBef>
                <a:spcPct val="50000"/>
              </a:spcBef>
            </a:pPr>
            <a:r>
              <a:rPr lang="es-ES"/>
              <a:t>Media tensión</a:t>
            </a:r>
          </a:p>
        </p:txBody>
      </p:sp>
      <p:sp>
        <p:nvSpPr>
          <p:cNvPr id="10" name="Text Box 101"/>
          <p:cNvSpPr txBox="1">
            <a:spLocks noChangeArrowheads="1"/>
          </p:cNvSpPr>
          <p:nvPr/>
        </p:nvSpPr>
        <p:spPr bwMode="auto">
          <a:xfrm>
            <a:off x="4608513" y="4614863"/>
            <a:ext cx="1612900" cy="366712"/>
          </a:xfrm>
          <a:prstGeom prst="rect">
            <a:avLst/>
          </a:prstGeom>
          <a:noFill/>
          <a:ln w="9525" algn="ctr">
            <a:noFill/>
            <a:miter lim="800000"/>
            <a:headEnd/>
            <a:tailEnd/>
          </a:ln>
          <a:effectLst/>
        </p:spPr>
        <p:txBody>
          <a:bodyPr>
            <a:spAutoFit/>
          </a:bodyPr>
          <a:lstStyle/>
          <a:p>
            <a:pPr>
              <a:spcBef>
                <a:spcPct val="50000"/>
              </a:spcBef>
            </a:pPr>
            <a:r>
              <a:rPr lang="es-ES"/>
              <a:t>Alta tensión</a:t>
            </a:r>
          </a:p>
        </p:txBody>
      </p:sp>
      <p:sp>
        <p:nvSpPr>
          <p:cNvPr id="11" name="Text Box 103"/>
          <p:cNvSpPr txBox="1">
            <a:spLocks noChangeArrowheads="1"/>
          </p:cNvSpPr>
          <p:nvPr/>
        </p:nvSpPr>
        <p:spPr bwMode="auto">
          <a:xfrm>
            <a:off x="1806575" y="5135563"/>
            <a:ext cx="1231900" cy="779462"/>
          </a:xfrm>
          <a:prstGeom prst="rect">
            <a:avLst/>
          </a:prstGeom>
          <a:noFill/>
          <a:ln w="9525" algn="ctr">
            <a:noFill/>
            <a:miter lim="800000"/>
            <a:headEnd/>
            <a:tailEnd/>
          </a:ln>
          <a:effectLst/>
        </p:spPr>
        <p:txBody>
          <a:bodyPr>
            <a:spAutoFit/>
          </a:bodyPr>
          <a:lstStyle/>
          <a:p>
            <a:pPr>
              <a:spcBef>
                <a:spcPct val="50000"/>
              </a:spcBef>
            </a:pPr>
            <a:r>
              <a:rPr lang="es-ES"/>
              <a:t>250 V</a:t>
            </a:r>
          </a:p>
          <a:p>
            <a:pPr>
              <a:spcBef>
                <a:spcPct val="50000"/>
              </a:spcBef>
            </a:pPr>
            <a:r>
              <a:rPr lang="es-ES"/>
              <a:t>300 V</a:t>
            </a:r>
          </a:p>
        </p:txBody>
      </p:sp>
      <p:sp>
        <p:nvSpPr>
          <p:cNvPr id="12" name="Text Box 104"/>
          <p:cNvSpPr txBox="1">
            <a:spLocks noChangeArrowheads="1"/>
          </p:cNvSpPr>
          <p:nvPr/>
        </p:nvSpPr>
        <p:spPr bwMode="auto">
          <a:xfrm>
            <a:off x="4849813" y="5135563"/>
            <a:ext cx="1193800" cy="1192212"/>
          </a:xfrm>
          <a:prstGeom prst="rect">
            <a:avLst/>
          </a:prstGeom>
          <a:noFill/>
          <a:ln w="9525" algn="ctr">
            <a:noFill/>
            <a:miter lim="800000"/>
            <a:headEnd/>
            <a:tailEnd/>
          </a:ln>
          <a:effectLst/>
        </p:spPr>
        <p:txBody>
          <a:bodyPr>
            <a:spAutoFit/>
          </a:bodyPr>
          <a:lstStyle/>
          <a:p>
            <a:pPr>
              <a:spcBef>
                <a:spcPct val="50000"/>
              </a:spcBef>
            </a:pPr>
            <a:r>
              <a:rPr lang="es-ES"/>
              <a:t>600 V</a:t>
            </a:r>
          </a:p>
          <a:p>
            <a:pPr>
              <a:spcBef>
                <a:spcPct val="50000"/>
              </a:spcBef>
            </a:pPr>
            <a:r>
              <a:rPr lang="es-ES"/>
              <a:t>900 V</a:t>
            </a:r>
          </a:p>
          <a:p>
            <a:pPr>
              <a:spcBef>
                <a:spcPct val="50000"/>
              </a:spcBef>
            </a:pPr>
            <a:r>
              <a:rPr lang="es-ES"/>
              <a:t>1200 V</a:t>
            </a:r>
          </a:p>
        </p:txBody>
      </p:sp>
      <p:sp>
        <p:nvSpPr>
          <p:cNvPr id="13" name="Text Box 105"/>
          <p:cNvSpPr txBox="1">
            <a:spLocks noChangeArrowheads="1"/>
          </p:cNvSpPr>
          <p:nvPr/>
        </p:nvSpPr>
        <p:spPr bwMode="auto">
          <a:xfrm>
            <a:off x="1352550" y="6108700"/>
            <a:ext cx="2033588" cy="366713"/>
          </a:xfrm>
          <a:prstGeom prst="rect">
            <a:avLst/>
          </a:prstGeom>
          <a:noFill/>
          <a:ln w="28575" algn="ctr">
            <a:noFill/>
            <a:miter lim="800000"/>
            <a:headEnd/>
            <a:tailEnd/>
          </a:ln>
          <a:effectLst/>
        </p:spPr>
        <p:txBody>
          <a:bodyPr>
            <a:spAutoFit/>
          </a:bodyPr>
          <a:lstStyle/>
          <a:p>
            <a:pPr>
              <a:spcBef>
                <a:spcPct val="50000"/>
              </a:spcBef>
            </a:pPr>
            <a:r>
              <a:rPr lang="es-ES">
                <a:solidFill>
                  <a:srgbClr val="A50021"/>
                </a:solidFill>
              </a:rPr>
              <a:t>(Poco usuales)</a:t>
            </a:r>
          </a:p>
        </p:txBody>
      </p:sp>
      <p:sp>
        <p:nvSpPr>
          <p:cNvPr id="14" name="Rectangle 106"/>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15" name="Text Box 107"/>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9592" y="44624"/>
            <a:ext cx="7772400" cy="914400"/>
          </a:xfrm>
          <a:solidFill>
            <a:schemeClr val="bg1"/>
          </a:solidFill>
        </p:spPr>
        <p:txBody>
          <a:bodyPr/>
          <a:lstStyle/>
          <a:p>
            <a:pPr algn="ctr"/>
            <a:r>
              <a:rPr lang="es-ES" b="1" u="sng" dirty="0" smtClean="0">
                <a:solidFill>
                  <a:srgbClr val="009999"/>
                </a:solidFill>
              </a:rPr>
              <a:t>ENCENDIDO DEL TRANSISTOR</a:t>
            </a:r>
            <a:endParaRPr lang="es-ES" b="1" u="sng" dirty="0">
              <a:solidFill>
                <a:srgbClr val="009999"/>
              </a:solidFill>
            </a:endParaRPr>
          </a:p>
        </p:txBody>
      </p:sp>
      <p:sp>
        <p:nvSpPr>
          <p:cNvPr id="4"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5" name="Text Box 3"/>
          <p:cNvSpPr txBox="1">
            <a:spLocks noChangeArrowheads="1"/>
          </p:cNvSpPr>
          <p:nvPr/>
        </p:nvSpPr>
        <p:spPr bwMode="auto">
          <a:xfrm rot="-54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pic>
        <p:nvPicPr>
          <p:cNvPr id="3076" name="Picture 4"/>
          <p:cNvPicPr>
            <a:picLocks noChangeAspect="1" noChangeArrowheads="1"/>
          </p:cNvPicPr>
          <p:nvPr/>
        </p:nvPicPr>
        <p:blipFill>
          <a:blip r:embed="rId3" cstate="print"/>
          <a:srcRect/>
          <a:stretch>
            <a:fillRect/>
          </a:stretch>
        </p:blipFill>
        <p:spPr bwMode="auto">
          <a:xfrm>
            <a:off x="2640681" y="1104156"/>
            <a:ext cx="4582279" cy="1172716"/>
          </a:xfrm>
          <a:prstGeom prst="rect">
            <a:avLst/>
          </a:prstGeom>
          <a:noFill/>
          <a:ln w="9525">
            <a:noFill/>
            <a:miter lim="800000"/>
            <a:headEnd/>
            <a:tailEnd/>
          </a:ln>
        </p:spPr>
      </p:pic>
      <p:pic>
        <p:nvPicPr>
          <p:cNvPr id="3077" name="Picture 5"/>
          <p:cNvPicPr>
            <a:picLocks noChangeAspect="1" noChangeArrowheads="1"/>
          </p:cNvPicPr>
          <p:nvPr/>
        </p:nvPicPr>
        <p:blipFill>
          <a:blip r:embed="rId4" cstate="print"/>
          <a:srcRect/>
          <a:stretch>
            <a:fillRect/>
          </a:stretch>
        </p:blipFill>
        <p:spPr bwMode="auto">
          <a:xfrm>
            <a:off x="3059832" y="2348880"/>
            <a:ext cx="3888432" cy="1098174"/>
          </a:xfrm>
          <a:prstGeom prst="rect">
            <a:avLst/>
          </a:prstGeom>
          <a:noFill/>
          <a:ln w="9525">
            <a:noFill/>
            <a:miter lim="800000"/>
            <a:headEnd/>
            <a:tailEnd/>
          </a:ln>
        </p:spPr>
      </p:pic>
      <p:pic>
        <p:nvPicPr>
          <p:cNvPr id="3078" name="Picture 6"/>
          <p:cNvPicPr>
            <a:picLocks noChangeAspect="1" noChangeArrowheads="1"/>
          </p:cNvPicPr>
          <p:nvPr/>
        </p:nvPicPr>
        <p:blipFill>
          <a:blip r:embed="rId5" cstate="print"/>
          <a:srcRect/>
          <a:stretch>
            <a:fillRect/>
          </a:stretch>
        </p:blipFill>
        <p:spPr bwMode="auto">
          <a:xfrm>
            <a:off x="3059832" y="3413745"/>
            <a:ext cx="3888432" cy="1299912"/>
          </a:xfrm>
          <a:prstGeom prst="rect">
            <a:avLst/>
          </a:prstGeom>
          <a:noFill/>
          <a:ln w="9525">
            <a:noFill/>
            <a:miter lim="800000"/>
            <a:headEnd/>
            <a:tailEnd/>
          </a:ln>
        </p:spPr>
      </p:pic>
      <p:pic>
        <p:nvPicPr>
          <p:cNvPr id="3079" name="Picture 7"/>
          <p:cNvPicPr>
            <a:picLocks noChangeAspect="1" noChangeArrowheads="1"/>
          </p:cNvPicPr>
          <p:nvPr/>
        </p:nvPicPr>
        <p:blipFill>
          <a:blip r:embed="rId6" cstate="print"/>
          <a:srcRect/>
          <a:stretch>
            <a:fillRect/>
          </a:stretch>
        </p:blipFill>
        <p:spPr bwMode="auto">
          <a:xfrm>
            <a:off x="3059832" y="4820802"/>
            <a:ext cx="3816424" cy="1488518"/>
          </a:xfrm>
          <a:prstGeom prst="rect">
            <a:avLst/>
          </a:prstGeom>
          <a:noFill/>
          <a:ln w="9525">
            <a:noFill/>
            <a:miter lim="800000"/>
            <a:headEnd/>
            <a:tailEnd/>
          </a:ln>
        </p:spPr>
      </p:pic>
      <p:sp>
        <p:nvSpPr>
          <p:cNvPr id="9" name="8 CuadroTexto"/>
          <p:cNvSpPr txBox="1"/>
          <p:nvPr/>
        </p:nvSpPr>
        <p:spPr>
          <a:xfrm>
            <a:off x="1547664" y="2708920"/>
            <a:ext cx="790986" cy="369332"/>
          </a:xfrm>
          <a:prstGeom prst="rect">
            <a:avLst/>
          </a:prstGeom>
          <a:noFill/>
        </p:spPr>
        <p:txBody>
          <a:bodyPr wrap="none" rtlCol="0">
            <a:spAutoFit/>
          </a:bodyPr>
          <a:lstStyle/>
          <a:p>
            <a:r>
              <a:rPr lang="es-ES" dirty="0" smtClean="0"/>
              <a:t>Activa</a:t>
            </a:r>
            <a:endParaRPr lang="es-ES" dirty="0"/>
          </a:p>
        </p:txBody>
      </p:sp>
      <p:sp>
        <p:nvSpPr>
          <p:cNvPr id="10" name="9 CuadroTexto"/>
          <p:cNvSpPr txBox="1"/>
          <p:nvPr/>
        </p:nvSpPr>
        <p:spPr>
          <a:xfrm>
            <a:off x="1115616" y="3717032"/>
            <a:ext cx="1854226" cy="369332"/>
          </a:xfrm>
          <a:prstGeom prst="rect">
            <a:avLst/>
          </a:prstGeom>
          <a:noFill/>
        </p:spPr>
        <p:txBody>
          <a:bodyPr wrap="none" rtlCol="0">
            <a:spAutoFit/>
          </a:bodyPr>
          <a:lstStyle/>
          <a:p>
            <a:r>
              <a:rPr lang="es-ES" dirty="0" smtClean="0"/>
              <a:t>Cuasi-saturación</a:t>
            </a:r>
            <a:endParaRPr lang="es-ES" dirty="0"/>
          </a:p>
        </p:txBody>
      </p:sp>
      <p:sp>
        <p:nvSpPr>
          <p:cNvPr id="11" name="10 CuadroTexto"/>
          <p:cNvSpPr txBox="1"/>
          <p:nvPr/>
        </p:nvSpPr>
        <p:spPr>
          <a:xfrm>
            <a:off x="1276908" y="5085184"/>
            <a:ext cx="1782924" cy="369332"/>
          </a:xfrm>
          <a:prstGeom prst="rect">
            <a:avLst/>
          </a:prstGeom>
          <a:noFill/>
        </p:spPr>
        <p:txBody>
          <a:bodyPr wrap="none" rtlCol="0">
            <a:spAutoFit/>
          </a:bodyPr>
          <a:lstStyle/>
          <a:p>
            <a:r>
              <a:rPr lang="es-ES" dirty="0" smtClean="0"/>
              <a:t>Saturación dura</a:t>
            </a:r>
            <a:endParaRPr lang="es-ES"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7"/>
                                        </p:tgtEl>
                                        <p:attrNameLst>
                                          <p:attrName>style.visibility</p:attrName>
                                        </p:attrNameLst>
                                      </p:cBhvr>
                                      <p:to>
                                        <p:strVal val="visible"/>
                                      </p:to>
                                    </p:set>
                                    <p:anim calcmode="lin" valueType="num">
                                      <p:cBhvr additive="base">
                                        <p:cTn id="11" dur="500" fill="hold"/>
                                        <p:tgtEl>
                                          <p:spTgt spid="3077"/>
                                        </p:tgtEl>
                                        <p:attrNameLst>
                                          <p:attrName>ppt_x</p:attrName>
                                        </p:attrNameLst>
                                      </p:cBhvr>
                                      <p:tavLst>
                                        <p:tav tm="0">
                                          <p:val>
                                            <p:strVal val="#ppt_x"/>
                                          </p:val>
                                        </p:tav>
                                        <p:tav tm="100000">
                                          <p:val>
                                            <p:strVal val="#ppt_x"/>
                                          </p:val>
                                        </p:tav>
                                      </p:tavLst>
                                    </p:anim>
                                    <p:anim calcmode="lin" valueType="num">
                                      <p:cBhvr additive="base">
                                        <p:cTn id="1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 calcmode="lin" valueType="num">
                                      <p:cBhvr additive="base">
                                        <p:cTn id="21" dur="500" fill="hold"/>
                                        <p:tgtEl>
                                          <p:spTgt spid="3078"/>
                                        </p:tgtEl>
                                        <p:attrNameLst>
                                          <p:attrName>ppt_x</p:attrName>
                                        </p:attrNameLst>
                                      </p:cBhvr>
                                      <p:tavLst>
                                        <p:tav tm="0">
                                          <p:val>
                                            <p:strVal val="#ppt_x"/>
                                          </p:val>
                                        </p:tav>
                                        <p:tav tm="100000">
                                          <p:val>
                                            <p:strVal val="#ppt_x"/>
                                          </p:val>
                                        </p:tav>
                                      </p:tavLst>
                                    </p:anim>
                                    <p:anim calcmode="lin" valueType="num">
                                      <p:cBhvr additive="base">
                                        <p:cTn id="22"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079"/>
                                        </p:tgtEl>
                                        <p:attrNameLst>
                                          <p:attrName>style.visibility</p:attrName>
                                        </p:attrNameLst>
                                      </p:cBhvr>
                                      <p:to>
                                        <p:strVal val="visible"/>
                                      </p:to>
                                    </p:set>
                                    <p:anim calcmode="lin" valueType="num">
                                      <p:cBhvr additive="base">
                                        <p:cTn id="31" dur="500" fill="hold"/>
                                        <p:tgtEl>
                                          <p:spTgt spid="3079"/>
                                        </p:tgtEl>
                                        <p:attrNameLst>
                                          <p:attrName>ppt_x</p:attrName>
                                        </p:attrNameLst>
                                      </p:cBhvr>
                                      <p:tavLst>
                                        <p:tav tm="0">
                                          <p:val>
                                            <p:strVal val="#ppt_x"/>
                                          </p:val>
                                        </p:tav>
                                        <p:tav tm="100000">
                                          <p:val>
                                            <p:strVal val="#ppt_x"/>
                                          </p:val>
                                        </p:tav>
                                      </p:tavLst>
                                    </p:anim>
                                    <p:anim calcmode="lin" valueType="num">
                                      <p:cBhvr additive="base">
                                        <p:cTn id="32"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7"/>
          <p:cNvPicPr>
            <a:picLocks noChangeAspect="1" noChangeArrowheads="1"/>
          </p:cNvPicPr>
          <p:nvPr/>
        </p:nvPicPr>
        <p:blipFill>
          <a:blip r:embed="rId3" cstate="print"/>
          <a:srcRect/>
          <a:stretch>
            <a:fillRect/>
          </a:stretch>
        </p:blipFill>
        <p:spPr bwMode="auto">
          <a:xfrm>
            <a:off x="1103313" y="998016"/>
            <a:ext cx="8005762" cy="3367088"/>
          </a:xfrm>
          <a:prstGeom prst="rect">
            <a:avLst/>
          </a:prstGeom>
          <a:noFill/>
          <a:ln w="28575" algn="ctr">
            <a:noFill/>
            <a:miter lim="800000"/>
            <a:headEnd/>
            <a:tailEnd/>
          </a:ln>
          <a:effectLst/>
        </p:spPr>
      </p:pic>
      <p:sp>
        <p:nvSpPr>
          <p:cNvPr id="3" name="Rectangle 68"/>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4" name="Text Box 69"/>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5" name="Text Box 70"/>
          <p:cNvSpPr txBox="1">
            <a:spLocks noChangeArrowheads="1"/>
          </p:cNvSpPr>
          <p:nvPr/>
        </p:nvSpPr>
        <p:spPr bwMode="auto">
          <a:xfrm>
            <a:off x="668338" y="223813"/>
            <a:ext cx="3725862" cy="396875"/>
          </a:xfrm>
          <a:prstGeom prst="rect">
            <a:avLst/>
          </a:prstGeom>
          <a:noFill/>
          <a:ln w="28575" algn="ctr">
            <a:noFill/>
            <a:miter lim="800000"/>
            <a:headEnd/>
            <a:tailEnd/>
          </a:ln>
          <a:effectLst/>
        </p:spPr>
        <p:txBody>
          <a:bodyPr>
            <a:spAutoFit/>
          </a:bodyPr>
          <a:lstStyle/>
          <a:p>
            <a:pPr>
              <a:spcBef>
                <a:spcPct val="50000"/>
              </a:spcBef>
            </a:pPr>
            <a:r>
              <a:rPr lang="es-ES" sz="2000" dirty="0">
                <a:solidFill>
                  <a:srgbClr val="008080"/>
                </a:solidFill>
              </a:rPr>
              <a:t>Características básicas</a:t>
            </a:r>
          </a:p>
        </p:txBody>
      </p:sp>
      <p:sp>
        <p:nvSpPr>
          <p:cNvPr id="17" name="Line 98"/>
          <p:cNvSpPr>
            <a:spLocks noChangeShapeType="1"/>
          </p:cNvSpPr>
          <p:nvPr/>
        </p:nvSpPr>
        <p:spPr bwMode="auto">
          <a:xfrm>
            <a:off x="846138" y="1748656"/>
            <a:ext cx="287337" cy="0"/>
          </a:xfrm>
          <a:prstGeom prst="line">
            <a:avLst/>
          </a:prstGeom>
          <a:noFill/>
          <a:ln w="57150">
            <a:solidFill>
              <a:srgbClr val="A50021"/>
            </a:solidFill>
            <a:round/>
            <a:headEnd/>
            <a:tailEnd type="triangle" w="med" len="med"/>
          </a:ln>
          <a:effectLst/>
        </p:spPr>
        <p:txBody>
          <a:bodyPr wrap="none" anchor="ctr"/>
          <a:lstStyle/>
          <a:p>
            <a:endParaRPr lang="es-ES"/>
          </a:p>
        </p:txBody>
      </p:sp>
      <p:sp>
        <p:nvSpPr>
          <p:cNvPr id="18" name="Line 99"/>
          <p:cNvSpPr>
            <a:spLocks noChangeShapeType="1"/>
          </p:cNvSpPr>
          <p:nvPr/>
        </p:nvSpPr>
        <p:spPr bwMode="auto">
          <a:xfrm>
            <a:off x="847725" y="2064569"/>
            <a:ext cx="287338" cy="0"/>
          </a:xfrm>
          <a:prstGeom prst="line">
            <a:avLst/>
          </a:prstGeom>
          <a:noFill/>
          <a:ln w="57150">
            <a:solidFill>
              <a:srgbClr val="A50021"/>
            </a:solidFill>
            <a:round/>
            <a:headEnd/>
            <a:tailEnd type="triangle" w="med" len="med"/>
          </a:ln>
          <a:effectLst/>
        </p:spPr>
        <p:txBody>
          <a:bodyPr wrap="none" anchor="ctr"/>
          <a:lstStyle/>
          <a:p>
            <a:endParaRPr lang="es-ES"/>
          </a:p>
        </p:txBody>
      </p:sp>
      <p:sp>
        <p:nvSpPr>
          <p:cNvPr id="19" name="Line 100"/>
          <p:cNvSpPr>
            <a:spLocks noChangeShapeType="1"/>
          </p:cNvSpPr>
          <p:nvPr/>
        </p:nvSpPr>
        <p:spPr bwMode="auto">
          <a:xfrm>
            <a:off x="792163" y="3466331"/>
            <a:ext cx="287337" cy="0"/>
          </a:xfrm>
          <a:prstGeom prst="line">
            <a:avLst/>
          </a:prstGeom>
          <a:noFill/>
          <a:ln w="57150">
            <a:solidFill>
              <a:srgbClr val="A50021"/>
            </a:solidFill>
            <a:round/>
            <a:headEnd/>
            <a:tailEnd type="triangle" w="med" len="med"/>
          </a:ln>
          <a:effectLst/>
        </p:spPr>
        <p:txBody>
          <a:bodyPr wrap="none" anchor="ctr"/>
          <a:lstStyle/>
          <a:p>
            <a:endParaRPr lang="es-ES"/>
          </a:p>
        </p:txBody>
      </p:sp>
      <p:sp>
        <p:nvSpPr>
          <p:cNvPr id="20" name="Line 101"/>
          <p:cNvSpPr>
            <a:spLocks noChangeShapeType="1"/>
          </p:cNvSpPr>
          <p:nvPr/>
        </p:nvSpPr>
        <p:spPr bwMode="auto">
          <a:xfrm>
            <a:off x="793750" y="4010844"/>
            <a:ext cx="287338" cy="0"/>
          </a:xfrm>
          <a:prstGeom prst="line">
            <a:avLst/>
          </a:prstGeom>
          <a:noFill/>
          <a:ln w="57150">
            <a:solidFill>
              <a:srgbClr val="A50021"/>
            </a:solidFill>
            <a:round/>
            <a:headEnd/>
            <a:tailEnd type="triangle" w="med" len="med"/>
          </a:ln>
          <a:effectLst/>
        </p:spPr>
        <p:txBody>
          <a:bodyPr wrap="none" anchor="ctr"/>
          <a:lstStyle/>
          <a:p>
            <a:endParaRPr lang="es-E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8"/>
          <p:cNvPicPr>
            <a:picLocks noChangeAspect="1" noChangeArrowheads="1"/>
          </p:cNvPicPr>
          <p:nvPr/>
        </p:nvPicPr>
        <p:blipFill>
          <a:blip r:embed="rId3" cstate="print"/>
          <a:srcRect/>
          <a:stretch>
            <a:fillRect/>
          </a:stretch>
        </p:blipFill>
        <p:spPr bwMode="auto">
          <a:xfrm>
            <a:off x="717550" y="990600"/>
            <a:ext cx="8312150" cy="1349375"/>
          </a:xfrm>
          <a:prstGeom prst="rect">
            <a:avLst/>
          </a:prstGeom>
          <a:noFill/>
          <a:ln w="28575" algn="ctr">
            <a:noFill/>
            <a:miter lim="800000"/>
            <a:headEnd/>
            <a:tailEnd/>
          </a:ln>
          <a:effectLst/>
        </p:spPr>
      </p:pic>
      <p:sp>
        <p:nvSpPr>
          <p:cNvPr id="3" name="Rectangle 39"/>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4" name="Text Box 40"/>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5" name="Text Box 41"/>
          <p:cNvSpPr txBox="1">
            <a:spLocks noChangeArrowheads="1"/>
          </p:cNvSpPr>
          <p:nvPr/>
        </p:nvSpPr>
        <p:spPr bwMode="auto">
          <a:xfrm>
            <a:off x="668338" y="0"/>
            <a:ext cx="3725862" cy="396875"/>
          </a:xfrm>
          <a:prstGeom prst="rect">
            <a:avLst/>
          </a:prstGeom>
          <a:noFill/>
          <a:ln w="28575" algn="ctr">
            <a:noFill/>
            <a:miter lim="800000"/>
            <a:headEnd/>
            <a:tailEnd/>
          </a:ln>
          <a:effectLst/>
        </p:spPr>
        <p:txBody>
          <a:bodyPr>
            <a:spAutoFit/>
          </a:bodyPr>
          <a:lstStyle/>
          <a:p>
            <a:pPr>
              <a:spcBef>
                <a:spcPct val="50000"/>
              </a:spcBef>
            </a:pPr>
            <a:r>
              <a:rPr lang="es-ES" sz="2000">
                <a:solidFill>
                  <a:srgbClr val="008080"/>
                </a:solidFill>
              </a:rPr>
              <a:t>Características eléctricas</a:t>
            </a:r>
          </a:p>
        </p:txBody>
      </p:sp>
      <p:sp>
        <p:nvSpPr>
          <p:cNvPr id="6" name="Text Box 42"/>
          <p:cNvSpPr txBox="1">
            <a:spLocks noChangeArrowheads="1"/>
          </p:cNvSpPr>
          <p:nvPr/>
        </p:nvSpPr>
        <p:spPr bwMode="auto">
          <a:xfrm>
            <a:off x="717550" y="587375"/>
            <a:ext cx="7015163" cy="366713"/>
          </a:xfrm>
          <a:prstGeom prst="rect">
            <a:avLst/>
          </a:prstGeom>
          <a:solidFill>
            <a:srgbClr val="FFC000"/>
          </a:solidFill>
          <a:ln w="28575" algn="ctr">
            <a:noFill/>
            <a:miter lim="800000"/>
            <a:headEnd/>
            <a:tailEnd/>
          </a:ln>
          <a:effectLst/>
        </p:spPr>
        <p:txBody>
          <a:bodyPr>
            <a:spAutoFit/>
          </a:bodyPr>
          <a:lstStyle/>
          <a:p>
            <a:pPr>
              <a:spcBef>
                <a:spcPct val="50000"/>
              </a:spcBef>
            </a:pPr>
            <a:r>
              <a:rPr lang="es-ES" dirty="0"/>
              <a:t>Tensión de saturación colector-emisor (como en bipolares)</a:t>
            </a:r>
          </a:p>
        </p:txBody>
      </p:sp>
      <p:sp>
        <p:nvSpPr>
          <p:cNvPr id="7" name="Text Box 43"/>
          <p:cNvSpPr txBox="1">
            <a:spLocks noChangeArrowheads="1"/>
          </p:cNvSpPr>
          <p:nvPr/>
        </p:nvSpPr>
        <p:spPr bwMode="auto">
          <a:xfrm>
            <a:off x="803275" y="2389188"/>
            <a:ext cx="7054850" cy="366712"/>
          </a:xfrm>
          <a:prstGeom prst="rect">
            <a:avLst/>
          </a:prstGeom>
          <a:solidFill>
            <a:srgbClr val="FFCC00"/>
          </a:solidFill>
          <a:ln w="28575" algn="ctr">
            <a:noFill/>
            <a:miter lim="800000"/>
            <a:headEnd/>
            <a:tailEnd/>
          </a:ln>
          <a:effectLst/>
        </p:spPr>
        <p:txBody>
          <a:bodyPr>
            <a:spAutoFit/>
          </a:bodyPr>
          <a:lstStyle/>
          <a:p>
            <a:pPr>
              <a:spcBef>
                <a:spcPct val="50000"/>
              </a:spcBef>
            </a:pPr>
            <a:r>
              <a:rPr lang="es-ES" dirty="0"/>
              <a:t>Tensión umbral de </a:t>
            </a:r>
            <a:r>
              <a:rPr lang="es-ES" dirty="0" smtClean="0"/>
              <a:t>compuerta </a:t>
            </a:r>
            <a:r>
              <a:rPr lang="es-ES" dirty="0"/>
              <a:t>(como en MOSFETS)</a:t>
            </a:r>
          </a:p>
        </p:txBody>
      </p:sp>
      <p:pic>
        <p:nvPicPr>
          <p:cNvPr id="8" name="Picture 44"/>
          <p:cNvPicPr>
            <a:picLocks noChangeAspect="1" noChangeArrowheads="1"/>
          </p:cNvPicPr>
          <p:nvPr/>
        </p:nvPicPr>
        <p:blipFill>
          <a:blip r:embed="rId4" cstate="print"/>
          <a:srcRect/>
          <a:stretch>
            <a:fillRect/>
          </a:stretch>
        </p:blipFill>
        <p:spPr bwMode="auto">
          <a:xfrm>
            <a:off x="971600" y="3352800"/>
            <a:ext cx="8069262" cy="3295650"/>
          </a:xfrm>
          <a:prstGeom prst="rect">
            <a:avLst/>
          </a:prstGeom>
          <a:noFill/>
          <a:ln w="28575" algn="ctr">
            <a:noFill/>
            <a:miter lim="800000"/>
            <a:headEnd/>
            <a:tailEnd/>
          </a:ln>
          <a:effectLst/>
        </p:spPr>
      </p:pic>
      <p:sp>
        <p:nvSpPr>
          <p:cNvPr id="9" name="Text Box 45"/>
          <p:cNvSpPr txBox="1">
            <a:spLocks noChangeArrowheads="1"/>
          </p:cNvSpPr>
          <p:nvPr/>
        </p:nvSpPr>
        <p:spPr bwMode="auto">
          <a:xfrm>
            <a:off x="803275" y="3016250"/>
            <a:ext cx="3725863" cy="366713"/>
          </a:xfrm>
          <a:prstGeom prst="rect">
            <a:avLst/>
          </a:prstGeom>
          <a:noFill/>
          <a:ln w="28575" algn="ctr">
            <a:noFill/>
            <a:miter lim="800000"/>
            <a:headEnd/>
            <a:tailEnd/>
          </a:ln>
          <a:effectLst/>
        </p:spPr>
        <p:txBody>
          <a:bodyPr>
            <a:spAutoFit/>
          </a:bodyPr>
          <a:lstStyle/>
          <a:p>
            <a:pPr>
              <a:spcBef>
                <a:spcPct val="50000"/>
              </a:spcBef>
            </a:pPr>
            <a:r>
              <a:rPr lang="es-ES" dirty="0">
                <a:solidFill>
                  <a:srgbClr val="008080"/>
                </a:solidFill>
              </a:rPr>
              <a:t>Características térmicas</a:t>
            </a:r>
          </a:p>
        </p:txBody>
      </p:sp>
      <p:sp>
        <p:nvSpPr>
          <p:cNvPr id="10" name="Line 98"/>
          <p:cNvSpPr>
            <a:spLocks noChangeShapeType="1"/>
          </p:cNvSpPr>
          <p:nvPr/>
        </p:nvSpPr>
        <p:spPr bwMode="auto">
          <a:xfrm>
            <a:off x="756271" y="3933056"/>
            <a:ext cx="287337" cy="0"/>
          </a:xfrm>
          <a:prstGeom prst="line">
            <a:avLst/>
          </a:prstGeom>
          <a:noFill/>
          <a:ln w="57150">
            <a:solidFill>
              <a:srgbClr val="A50021"/>
            </a:solidFill>
            <a:round/>
            <a:headEnd/>
            <a:tailEnd type="triangle" w="med" len="med"/>
          </a:ln>
          <a:effectLst/>
        </p:spPr>
        <p:txBody>
          <a:bodyPr wrap="none" anchor="ctr"/>
          <a:lstStyle/>
          <a:p>
            <a:endParaRPr lang="es-ES"/>
          </a:p>
        </p:txBody>
      </p:sp>
      <p:sp>
        <p:nvSpPr>
          <p:cNvPr id="11" name="Line 98"/>
          <p:cNvSpPr>
            <a:spLocks noChangeShapeType="1"/>
          </p:cNvSpPr>
          <p:nvPr/>
        </p:nvSpPr>
        <p:spPr bwMode="auto">
          <a:xfrm>
            <a:off x="755576" y="4509120"/>
            <a:ext cx="287337" cy="0"/>
          </a:xfrm>
          <a:prstGeom prst="line">
            <a:avLst/>
          </a:prstGeom>
          <a:noFill/>
          <a:ln w="57150">
            <a:solidFill>
              <a:srgbClr val="A50021"/>
            </a:solidFill>
            <a:round/>
            <a:headEnd/>
            <a:tailEnd type="triangle" w="med" len="med"/>
          </a:ln>
          <a:effectLst/>
        </p:spPr>
        <p:txBody>
          <a:bodyPr wrap="none" anchor="ctr"/>
          <a:lstStyle/>
          <a:p>
            <a:endParaRPr lang="es-ES"/>
          </a:p>
        </p:txBody>
      </p:sp>
      <p:sp>
        <p:nvSpPr>
          <p:cNvPr id="12" name="Line 98"/>
          <p:cNvSpPr>
            <a:spLocks noChangeShapeType="1"/>
          </p:cNvSpPr>
          <p:nvPr/>
        </p:nvSpPr>
        <p:spPr bwMode="auto">
          <a:xfrm>
            <a:off x="755576" y="5013176"/>
            <a:ext cx="287337" cy="0"/>
          </a:xfrm>
          <a:prstGeom prst="line">
            <a:avLst/>
          </a:prstGeom>
          <a:noFill/>
          <a:ln w="57150">
            <a:solidFill>
              <a:srgbClr val="A50021"/>
            </a:solidFill>
            <a:round/>
            <a:headEnd/>
            <a:tailEnd type="triangle" w="med" len="med"/>
          </a:ln>
          <a:effectLst/>
        </p:spPr>
        <p:txBody>
          <a:bodyPr wrap="none" anchor="ctr"/>
          <a:lstStyle/>
          <a:p>
            <a:endParaRPr lang="es-ES"/>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down)">
                                      <p:cBhvr>
                                        <p:cTn id="7" dur="500"/>
                                        <p:tgtEl>
                                          <p:spTgt spid="6">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down)">
                                      <p:cBhvr>
                                        <p:cTn id="15" dur="500"/>
                                        <p:tgtEl>
                                          <p:spTgt spid="7">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7" grpId="0" build="allAtOnce" animBg="1"/>
      <p:bldP spid="9" grpId="0"/>
      <p:bldP spid="10"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3" name="Text Box 18"/>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pic>
        <p:nvPicPr>
          <p:cNvPr id="4" name="Picture 21"/>
          <p:cNvPicPr>
            <a:picLocks noChangeAspect="1" noChangeArrowheads="1"/>
          </p:cNvPicPr>
          <p:nvPr/>
        </p:nvPicPr>
        <p:blipFill>
          <a:blip r:embed="rId3" cstate="print"/>
          <a:srcRect/>
          <a:stretch>
            <a:fillRect/>
          </a:stretch>
        </p:blipFill>
        <p:spPr bwMode="auto">
          <a:xfrm>
            <a:off x="3846513" y="2633663"/>
            <a:ext cx="4733925" cy="4086225"/>
          </a:xfrm>
          <a:prstGeom prst="rect">
            <a:avLst/>
          </a:prstGeom>
          <a:noFill/>
          <a:ln w="28575" algn="ctr">
            <a:noFill/>
            <a:miter lim="800000"/>
            <a:headEnd/>
            <a:tailEnd/>
          </a:ln>
          <a:effectLst/>
        </p:spPr>
      </p:pic>
      <p:sp>
        <p:nvSpPr>
          <p:cNvPr id="5" name="Oval 22"/>
          <p:cNvSpPr>
            <a:spLocks noChangeArrowheads="1"/>
          </p:cNvSpPr>
          <p:nvPr/>
        </p:nvSpPr>
        <p:spPr bwMode="auto">
          <a:xfrm>
            <a:off x="6153150" y="4976813"/>
            <a:ext cx="1036638" cy="941387"/>
          </a:xfrm>
          <a:prstGeom prst="ellipse">
            <a:avLst/>
          </a:prstGeom>
          <a:noFill/>
          <a:ln w="38100" algn="ctr">
            <a:solidFill>
              <a:srgbClr val="A50021"/>
            </a:solidFill>
            <a:round/>
            <a:headEnd/>
            <a:tailEnd/>
          </a:ln>
          <a:effectLst/>
        </p:spPr>
        <p:txBody>
          <a:bodyPr wrap="none" anchor="ctr"/>
          <a:lstStyle/>
          <a:p>
            <a:endParaRPr lang="es-ES"/>
          </a:p>
        </p:txBody>
      </p:sp>
      <p:sp>
        <p:nvSpPr>
          <p:cNvPr id="6" name="Text Box 23"/>
          <p:cNvSpPr txBox="1">
            <a:spLocks noChangeArrowheads="1"/>
          </p:cNvSpPr>
          <p:nvPr/>
        </p:nvSpPr>
        <p:spPr bwMode="auto">
          <a:xfrm>
            <a:off x="6357938" y="6413500"/>
            <a:ext cx="2633662" cy="366713"/>
          </a:xfrm>
          <a:prstGeom prst="rect">
            <a:avLst/>
          </a:prstGeom>
          <a:noFill/>
          <a:ln w="28575" algn="ctr">
            <a:noFill/>
            <a:miter lim="800000"/>
            <a:headEnd/>
            <a:tailEnd/>
          </a:ln>
          <a:effectLst/>
        </p:spPr>
        <p:txBody>
          <a:bodyPr>
            <a:spAutoFit/>
          </a:bodyPr>
          <a:lstStyle/>
          <a:p>
            <a:pPr>
              <a:spcBef>
                <a:spcPct val="50000"/>
              </a:spcBef>
            </a:pPr>
            <a:r>
              <a:rPr lang="es-ES">
                <a:solidFill>
                  <a:srgbClr val="A50021"/>
                </a:solidFill>
              </a:rPr>
              <a:t>Cola de corriente</a:t>
            </a:r>
          </a:p>
        </p:txBody>
      </p:sp>
      <p:sp>
        <p:nvSpPr>
          <p:cNvPr id="7" name="Line 24"/>
          <p:cNvSpPr>
            <a:spLocks noChangeShapeType="1"/>
          </p:cNvSpPr>
          <p:nvPr/>
        </p:nvSpPr>
        <p:spPr bwMode="auto">
          <a:xfrm>
            <a:off x="6848475" y="5903913"/>
            <a:ext cx="477838" cy="560387"/>
          </a:xfrm>
          <a:prstGeom prst="line">
            <a:avLst/>
          </a:prstGeom>
          <a:noFill/>
          <a:ln w="38100">
            <a:solidFill>
              <a:srgbClr val="A50021"/>
            </a:solidFill>
            <a:round/>
            <a:headEnd/>
            <a:tailEnd type="triangle" w="med" len="med"/>
          </a:ln>
          <a:effectLst/>
        </p:spPr>
        <p:txBody>
          <a:bodyPr wrap="none" anchor="ctr"/>
          <a:lstStyle/>
          <a:p>
            <a:endParaRPr lang="es-ES"/>
          </a:p>
        </p:txBody>
      </p:sp>
      <p:sp>
        <p:nvSpPr>
          <p:cNvPr id="8" name="Text Box 25"/>
          <p:cNvSpPr txBox="1">
            <a:spLocks noChangeArrowheads="1"/>
          </p:cNvSpPr>
          <p:nvPr/>
        </p:nvSpPr>
        <p:spPr bwMode="auto">
          <a:xfrm>
            <a:off x="673100" y="0"/>
            <a:ext cx="3451225" cy="396875"/>
          </a:xfrm>
          <a:prstGeom prst="rect">
            <a:avLst/>
          </a:prstGeom>
          <a:noFill/>
          <a:ln w="9525" algn="ctr">
            <a:noFill/>
            <a:miter lim="800000"/>
            <a:headEnd/>
            <a:tailEnd/>
          </a:ln>
          <a:effectLst/>
        </p:spPr>
        <p:txBody>
          <a:bodyPr>
            <a:spAutoFit/>
          </a:bodyPr>
          <a:lstStyle/>
          <a:p>
            <a:pPr>
              <a:spcBef>
                <a:spcPct val="50000"/>
              </a:spcBef>
            </a:pPr>
            <a:r>
              <a:rPr lang="es-ES" sz="2000">
                <a:solidFill>
                  <a:srgbClr val="008080"/>
                </a:solidFill>
              </a:rPr>
              <a:t>Características dinámicas</a:t>
            </a:r>
          </a:p>
        </p:txBody>
      </p:sp>
      <p:pic>
        <p:nvPicPr>
          <p:cNvPr id="9" name="Picture 26"/>
          <p:cNvPicPr>
            <a:picLocks noChangeAspect="1" noChangeArrowheads="1"/>
          </p:cNvPicPr>
          <p:nvPr/>
        </p:nvPicPr>
        <p:blipFill>
          <a:blip r:embed="rId4" cstate="print"/>
          <a:srcRect/>
          <a:stretch>
            <a:fillRect/>
          </a:stretch>
        </p:blipFill>
        <p:spPr bwMode="auto">
          <a:xfrm>
            <a:off x="-2916832" y="476672"/>
            <a:ext cx="2741612" cy="1887538"/>
          </a:xfrm>
          <a:prstGeom prst="rect">
            <a:avLst/>
          </a:prstGeom>
          <a:noFill/>
          <a:ln w="28575" algn="ctr">
            <a:noFill/>
            <a:miter lim="800000"/>
            <a:headEnd/>
            <a:tailEnd/>
          </a:ln>
          <a:effectLst/>
        </p:spPr>
      </p:pic>
      <p:sp>
        <p:nvSpPr>
          <p:cNvPr id="10" name="Text Box 27"/>
          <p:cNvSpPr txBox="1">
            <a:spLocks noChangeArrowheads="1"/>
          </p:cNvSpPr>
          <p:nvPr/>
        </p:nvSpPr>
        <p:spPr bwMode="auto">
          <a:xfrm>
            <a:off x="3494088" y="511175"/>
            <a:ext cx="3986212" cy="366713"/>
          </a:xfrm>
          <a:prstGeom prst="rect">
            <a:avLst/>
          </a:prstGeom>
          <a:solidFill>
            <a:srgbClr val="FFCC00"/>
          </a:solidFill>
          <a:ln w="28575" algn="ctr">
            <a:noFill/>
            <a:miter lim="800000"/>
            <a:headEnd/>
            <a:tailEnd/>
          </a:ln>
          <a:effectLst/>
        </p:spPr>
        <p:txBody>
          <a:bodyPr>
            <a:spAutoFit/>
          </a:bodyPr>
          <a:lstStyle/>
          <a:p>
            <a:pPr>
              <a:spcBef>
                <a:spcPct val="50000"/>
              </a:spcBef>
            </a:pPr>
            <a:r>
              <a:rPr lang="es-ES"/>
              <a:t>Circuito equivalente del IGBT</a:t>
            </a:r>
          </a:p>
        </p:txBody>
      </p:sp>
      <p:sp>
        <p:nvSpPr>
          <p:cNvPr id="11" name="Text Box 28"/>
          <p:cNvSpPr txBox="1">
            <a:spLocks noChangeArrowheads="1"/>
          </p:cNvSpPr>
          <p:nvPr/>
        </p:nvSpPr>
        <p:spPr bwMode="auto">
          <a:xfrm>
            <a:off x="3497263" y="1148348"/>
            <a:ext cx="5305425" cy="923330"/>
          </a:xfrm>
          <a:prstGeom prst="rect">
            <a:avLst/>
          </a:prstGeom>
          <a:solidFill>
            <a:srgbClr val="008080"/>
          </a:solidFill>
          <a:ln w="28575" algn="ctr">
            <a:noFill/>
            <a:miter lim="800000"/>
            <a:headEnd/>
            <a:tailEnd/>
          </a:ln>
          <a:effectLst/>
        </p:spPr>
        <p:txBody>
          <a:bodyPr>
            <a:spAutoFit/>
          </a:bodyPr>
          <a:lstStyle/>
          <a:p>
            <a:pPr>
              <a:spcBef>
                <a:spcPct val="50000"/>
              </a:spcBef>
            </a:pPr>
            <a:r>
              <a:rPr lang="es-ES" dirty="0" smtClean="0">
                <a:solidFill>
                  <a:schemeClr val="bg1"/>
                </a:solidFill>
              </a:rPr>
              <a:t>La </a:t>
            </a:r>
            <a:r>
              <a:rPr lang="es-ES" dirty="0">
                <a:solidFill>
                  <a:schemeClr val="bg1"/>
                </a:solidFill>
              </a:rPr>
              <a:t>circuitería exterior no puede solucionar el problema de la eliminación de los minoritarios de la base</a:t>
            </a:r>
          </a:p>
        </p:txBody>
      </p:sp>
      <p:sp>
        <p:nvSpPr>
          <p:cNvPr id="12" name="Text Box 29"/>
          <p:cNvSpPr txBox="1">
            <a:spLocks noChangeArrowheads="1"/>
          </p:cNvSpPr>
          <p:nvPr/>
        </p:nvSpPr>
        <p:spPr bwMode="auto">
          <a:xfrm>
            <a:off x="777875" y="3411538"/>
            <a:ext cx="3016250" cy="915987"/>
          </a:xfrm>
          <a:prstGeom prst="rect">
            <a:avLst/>
          </a:prstGeom>
          <a:noFill/>
          <a:ln w="28575" algn="ctr">
            <a:noFill/>
            <a:miter lim="800000"/>
            <a:headEnd/>
            <a:tailEnd/>
          </a:ln>
          <a:effectLst/>
        </p:spPr>
        <p:txBody>
          <a:bodyPr>
            <a:spAutoFit/>
          </a:bodyPr>
          <a:lstStyle/>
          <a:p>
            <a:pPr>
              <a:spcBef>
                <a:spcPct val="50000"/>
              </a:spcBef>
            </a:pPr>
            <a:r>
              <a:rPr lang="es-ES" dirty="0"/>
              <a:t>Esto da lugar a la llamada “cola de corriente” </a:t>
            </a:r>
            <a:r>
              <a:rPr lang="es-ES" i="1" dirty="0"/>
              <a:t>(</a:t>
            </a:r>
            <a:r>
              <a:rPr lang="es-ES" i="1" dirty="0" err="1"/>
              <a:t>current</a:t>
            </a:r>
            <a:r>
              <a:rPr lang="es-ES" i="1" dirty="0"/>
              <a:t> </a:t>
            </a:r>
            <a:r>
              <a:rPr lang="es-ES" i="1" dirty="0" err="1"/>
              <a:t>tail</a:t>
            </a:r>
            <a:r>
              <a:rPr lang="es-ES" i="1" dirty="0"/>
              <a:t>)</a:t>
            </a:r>
          </a:p>
        </p:txBody>
      </p:sp>
      <p:sp>
        <p:nvSpPr>
          <p:cNvPr id="13" name="Text Box 30"/>
          <p:cNvSpPr txBox="1">
            <a:spLocks noChangeArrowheads="1"/>
          </p:cNvSpPr>
          <p:nvPr/>
        </p:nvSpPr>
        <p:spPr bwMode="auto">
          <a:xfrm>
            <a:off x="777875" y="4530725"/>
            <a:ext cx="3262313" cy="641350"/>
          </a:xfrm>
          <a:prstGeom prst="rect">
            <a:avLst/>
          </a:prstGeom>
          <a:solidFill>
            <a:srgbClr val="A50021"/>
          </a:solidFill>
          <a:ln w="28575" algn="ctr">
            <a:noFill/>
            <a:miter lim="800000"/>
            <a:headEnd/>
            <a:tailEnd/>
          </a:ln>
          <a:effectLst/>
        </p:spPr>
        <p:txBody>
          <a:bodyPr>
            <a:spAutoFit/>
          </a:bodyPr>
          <a:lstStyle/>
          <a:p>
            <a:pPr>
              <a:spcBef>
                <a:spcPct val="50000"/>
              </a:spcBef>
            </a:pPr>
            <a:r>
              <a:rPr lang="es-ES" dirty="0">
                <a:solidFill>
                  <a:schemeClr val="bg1"/>
                </a:solidFill>
              </a:rPr>
              <a:t>Problema: aumento de pérdidas de conmutación</a:t>
            </a:r>
          </a:p>
        </p:txBody>
      </p:sp>
      <p:pic>
        <p:nvPicPr>
          <p:cNvPr id="3074" name="Picture 2"/>
          <p:cNvPicPr>
            <a:picLocks noChangeAspect="1" noChangeArrowheads="1"/>
          </p:cNvPicPr>
          <p:nvPr/>
        </p:nvPicPr>
        <p:blipFill>
          <a:blip r:embed="rId5" cstate="print"/>
          <a:srcRect/>
          <a:stretch>
            <a:fillRect/>
          </a:stretch>
        </p:blipFill>
        <p:spPr bwMode="auto">
          <a:xfrm>
            <a:off x="755576" y="476672"/>
            <a:ext cx="2664296" cy="1924050"/>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3">
                                            <p:bg/>
                                          </p:spTgt>
                                        </p:tgtEl>
                                        <p:attrNameLst>
                                          <p:attrName>style.visibility</p:attrName>
                                        </p:attrNameLst>
                                      </p:cBhvr>
                                      <p:to>
                                        <p:strVal val="visible"/>
                                      </p:to>
                                    </p:set>
                                    <p:animEffect transition="in" filter="wipe(down)">
                                      <p:cBhvr>
                                        <p:cTn id="24" dur="500"/>
                                        <p:tgtEl>
                                          <p:spTgt spid="13">
                                            <p:bg/>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down)">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build="allAtOnce"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3" name="Text Box 18"/>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a:solidFill>
                  <a:srgbClr val="008080"/>
                </a:solidFill>
              </a:rPr>
              <a:t>EL IGBT  DE POTENCIA</a:t>
            </a:r>
          </a:p>
        </p:txBody>
      </p:sp>
      <p:sp>
        <p:nvSpPr>
          <p:cNvPr id="8" name="Text Box 25"/>
          <p:cNvSpPr txBox="1">
            <a:spLocks noChangeArrowheads="1"/>
          </p:cNvSpPr>
          <p:nvPr/>
        </p:nvSpPr>
        <p:spPr bwMode="auto">
          <a:xfrm>
            <a:off x="673100" y="0"/>
            <a:ext cx="8219380" cy="400110"/>
          </a:xfrm>
          <a:prstGeom prst="rect">
            <a:avLst/>
          </a:prstGeom>
          <a:noFill/>
          <a:ln w="9525" algn="ctr">
            <a:noFill/>
            <a:miter lim="800000"/>
            <a:headEnd/>
            <a:tailEnd/>
          </a:ln>
          <a:effectLst/>
        </p:spPr>
        <p:txBody>
          <a:bodyPr wrap="square">
            <a:spAutoFit/>
          </a:bodyPr>
          <a:lstStyle/>
          <a:p>
            <a:pPr>
              <a:spcBef>
                <a:spcPct val="50000"/>
              </a:spcBef>
            </a:pPr>
            <a:r>
              <a:rPr lang="es-ES" sz="2000" dirty="0" smtClean="0">
                <a:solidFill>
                  <a:srgbClr val="008080"/>
                </a:solidFill>
              </a:rPr>
              <a:t>Efecto del Cebado de Tiristor Parasito Interno del IGBT (LATCH-UP)</a:t>
            </a:r>
            <a:endParaRPr lang="es-ES" sz="2000" dirty="0">
              <a:solidFill>
                <a:srgbClr val="008080"/>
              </a:solidFill>
            </a:endParaRPr>
          </a:p>
        </p:txBody>
      </p:sp>
      <p:pic>
        <p:nvPicPr>
          <p:cNvPr id="5122" name="Picture 2"/>
          <p:cNvPicPr>
            <a:picLocks noChangeAspect="1" noChangeArrowheads="1"/>
          </p:cNvPicPr>
          <p:nvPr/>
        </p:nvPicPr>
        <p:blipFill>
          <a:blip r:embed="rId3" cstate="print"/>
          <a:srcRect/>
          <a:stretch>
            <a:fillRect/>
          </a:stretch>
        </p:blipFill>
        <p:spPr bwMode="auto">
          <a:xfrm>
            <a:off x="971600" y="404663"/>
            <a:ext cx="6408712" cy="3636467"/>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259632" y="4149080"/>
            <a:ext cx="6390621" cy="2304256"/>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down)">
                                      <p:cBhvr>
                                        <p:cTn id="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2"/>
          <p:cNvSpPr>
            <a:spLocks noChangeArrowheads="1"/>
          </p:cNvSpPr>
          <p:nvPr/>
        </p:nvSpPr>
        <p:spPr bwMode="auto">
          <a:xfrm>
            <a:off x="6159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3" name="Text Box 43"/>
          <p:cNvSpPr txBox="1">
            <a:spLocks noChangeArrowheads="1"/>
          </p:cNvSpPr>
          <p:nvPr/>
        </p:nvSpPr>
        <p:spPr bwMode="auto">
          <a:xfrm rot="16200000">
            <a:off x="-2820193" y="3194844"/>
            <a:ext cx="6408737" cy="396875"/>
          </a:xfrm>
          <a:prstGeom prst="rect">
            <a:avLst/>
          </a:prstGeom>
          <a:noFill/>
          <a:ln w="9525">
            <a:noFill/>
            <a:miter lim="800000"/>
            <a:headEnd/>
            <a:tailEnd/>
          </a:ln>
          <a:effectLst/>
        </p:spPr>
        <p:txBody>
          <a:bodyPr>
            <a:spAutoFit/>
          </a:bodyPr>
          <a:lstStyle/>
          <a:p>
            <a:pPr>
              <a:spcBef>
                <a:spcPct val="50000"/>
              </a:spcBef>
            </a:pPr>
            <a:r>
              <a:rPr lang="es-ES" sz="2000" dirty="0">
                <a:solidFill>
                  <a:srgbClr val="008080"/>
                </a:solidFill>
              </a:rPr>
              <a:t>EL IGBT  DE POTENCIA</a:t>
            </a:r>
          </a:p>
        </p:txBody>
      </p:sp>
      <p:sp>
        <p:nvSpPr>
          <p:cNvPr id="4" name="Text Box 45"/>
          <p:cNvSpPr txBox="1">
            <a:spLocks noChangeArrowheads="1"/>
          </p:cNvSpPr>
          <p:nvPr/>
        </p:nvSpPr>
        <p:spPr bwMode="auto">
          <a:xfrm>
            <a:off x="673100" y="0"/>
            <a:ext cx="6635204" cy="400110"/>
          </a:xfrm>
          <a:prstGeom prst="rect">
            <a:avLst/>
          </a:prstGeom>
          <a:noFill/>
          <a:ln w="9525" algn="ctr">
            <a:noFill/>
            <a:miter lim="800000"/>
            <a:headEnd/>
            <a:tailEnd/>
          </a:ln>
          <a:effectLst/>
        </p:spPr>
        <p:txBody>
          <a:bodyPr wrap="square">
            <a:spAutoFit/>
          </a:bodyPr>
          <a:lstStyle/>
          <a:p>
            <a:pPr>
              <a:spcBef>
                <a:spcPct val="50000"/>
              </a:spcBef>
            </a:pPr>
            <a:r>
              <a:rPr lang="es-ES" sz="2000" dirty="0" smtClean="0">
                <a:solidFill>
                  <a:srgbClr val="008080"/>
                </a:solidFill>
              </a:rPr>
              <a:t>Métodos para Evitar el LATCH-UP</a:t>
            </a:r>
            <a:endParaRPr lang="es-ES" sz="2000" dirty="0">
              <a:solidFill>
                <a:srgbClr val="008080"/>
              </a:solidFill>
            </a:endParaRPr>
          </a:p>
        </p:txBody>
      </p:sp>
      <p:pic>
        <p:nvPicPr>
          <p:cNvPr id="6146" name="Picture 2"/>
          <p:cNvPicPr>
            <a:picLocks noChangeAspect="1" noChangeArrowheads="1"/>
          </p:cNvPicPr>
          <p:nvPr/>
        </p:nvPicPr>
        <p:blipFill>
          <a:blip r:embed="rId3" cstate="print"/>
          <a:srcRect/>
          <a:stretch>
            <a:fillRect/>
          </a:stretch>
        </p:blipFill>
        <p:spPr bwMode="auto">
          <a:xfrm>
            <a:off x="827584" y="404665"/>
            <a:ext cx="6192688" cy="3096344"/>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683568" y="3573016"/>
            <a:ext cx="6408712" cy="3096344"/>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08581" y="2515543"/>
            <a:ext cx="8311891" cy="769441"/>
          </a:xfrm>
          <a:prstGeom prst="rect">
            <a:avLst/>
          </a:prstGeom>
          <a:noFill/>
        </p:spPr>
        <p:txBody>
          <a:bodyPr wrap="none" rtlCol="0">
            <a:spAutoFit/>
          </a:bodyPr>
          <a:lstStyle/>
          <a:p>
            <a:r>
              <a:rPr lang="es-ES" sz="4400" b="1" dirty="0" smtClean="0"/>
              <a:t>GRACIAS POR SU ATENCIÓN</a:t>
            </a:r>
            <a:endParaRPr lang="es-ES" sz="4400" b="1"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9592" y="44624"/>
            <a:ext cx="7772400" cy="914400"/>
          </a:xfrm>
          <a:solidFill>
            <a:schemeClr val="bg1"/>
          </a:solidFill>
        </p:spPr>
        <p:txBody>
          <a:bodyPr/>
          <a:lstStyle/>
          <a:p>
            <a:pPr algn="ctr"/>
            <a:r>
              <a:rPr lang="es-ES" b="1" u="sng" dirty="0" smtClean="0">
                <a:solidFill>
                  <a:srgbClr val="009999"/>
                </a:solidFill>
              </a:rPr>
              <a:t>APAGADO DEL TRANSISTOR</a:t>
            </a:r>
            <a:endParaRPr lang="es-ES" b="1" u="sng" dirty="0">
              <a:solidFill>
                <a:srgbClr val="009999"/>
              </a:solidFill>
            </a:endParaRPr>
          </a:p>
        </p:txBody>
      </p:sp>
      <p:sp>
        <p:nvSpPr>
          <p:cNvPr id="4"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5" name="Text Box 3"/>
          <p:cNvSpPr txBox="1">
            <a:spLocks noChangeArrowheads="1"/>
          </p:cNvSpPr>
          <p:nvPr/>
        </p:nvSpPr>
        <p:spPr bwMode="auto">
          <a:xfrm rot="-54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sp>
        <p:nvSpPr>
          <p:cNvPr id="10" name="9 CuadroTexto"/>
          <p:cNvSpPr txBox="1"/>
          <p:nvPr/>
        </p:nvSpPr>
        <p:spPr>
          <a:xfrm>
            <a:off x="827584" y="1196752"/>
            <a:ext cx="6082178" cy="369332"/>
          </a:xfrm>
          <a:prstGeom prst="rect">
            <a:avLst/>
          </a:prstGeom>
          <a:noFill/>
        </p:spPr>
        <p:txBody>
          <a:bodyPr wrap="none" rtlCol="0">
            <a:spAutoFit/>
          </a:bodyPr>
          <a:lstStyle/>
          <a:p>
            <a:pPr>
              <a:buFont typeface="Wingdings" pitchFamily="2" charset="2"/>
              <a:buChar char="ü"/>
            </a:pPr>
            <a:r>
              <a:rPr lang="es-ES" dirty="0" smtClean="0"/>
              <a:t>Implica retirar toda la carga almacenada en el transistor.</a:t>
            </a:r>
            <a:endParaRPr lang="es-ES" dirty="0"/>
          </a:p>
        </p:txBody>
      </p:sp>
      <p:sp>
        <p:nvSpPr>
          <p:cNvPr id="12" name="11 CuadroTexto"/>
          <p:cNvSpPr txBox="1"/>
          <p:nvPr/>
        </p:nvSpPr>
        <p:spPr>
          <a:xfrm>
            <a:off x="827584" y="1628800"/>
            <a:ext cx="8136904" cy="646331"/>
          </a:xfrm>
          <a:prstGeom prst="rect">
            <a:avLst/>
          </a:prstGeom>
          <a:noFill/>
        </p:spPr>
        <p:txBody>
          <a:bodyPr wrap="square" rtlCol="0">
            <a:spAutoFit/>
          </a:bodyPr>
          <a:lstStyle/>
          <a:p>
            <a:pPr>
              <a:buFont typeface="Wingdings" pitchFamily="2" charset="2"/>
              <a:buChar char="ü"/>
            </a:pPr>
            <a:r>
              <a:rPr lang="es-ES" dirty="0" smtClean="0"/>
              <a:t>Para acelerar el proceso de retiro de carga se aplica una corriente negativa en la base del transistor.</a:t>
            </a:r>
            <a:endParaRPr lang="es-ES" dirty="0"/>
          </a:p>
        </p:txBody>
      </p:sp>
      <p:pic>
        <p:nvPicPr>
          <p:cNvPr id="55298" name="Picture 2"/>
          <p:cNvPicPr>
            <a:picLocks noChangeAspect="1" noChangeArrowheads="1"/>
          </p:cNvPicPr>
          <p:nvPr/>
        </p:nvPicPr>
        <p:blipFill>
          <a:blip r:embed="rId3" cstate="print"/>
          <a:srcRect/>
          <a:stretch>
            <a:fillRect/>
          </a:stretch>
        </p:blipFill>
        <p:spPr bwMode="auto">
          <a:xfrm>
            <a:off x="576064" y="2348880"/>
            <a:ext cx="8460432" cy="4248472"/>
          </a:xfrm>
          <a:prstGeom prst="rect">
            <a:avLst/>
          </a:prstGeom>
          <a:noFill/>
          <a:ln w="9525">
            <a:noFill/>
            <a:miter lim="800000"/>
            <a:headEnd/>
            <a:tailEnd/>
          </a:ln>
        </p:spPr>
      </p:pic>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298"/>
                                        </p:tgtEl>
                                        <p:attrNameLst>
                                          <p:attrName>style.visibility</p:attrName>
                                        </p:attrNameLst>
                                      </p:cBhvr>
                                      <p:to>
                                        <p:strVal val="visible"/>
                                      </p:to>
                                    </p:set>
                                    <p:animEffect transition="in" filter="wipe(down)">
                                      <p:cBhvr>
                                        <p:cTn id="17" dur="500"/>
                                        <p:tgtEl>
                                          <p:spTgt spid="55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87624" y="274638"/>
            <a:ext cx="7355160" cy="922114"/>
          </a:xfrm>
          <a:solidFill>
            <a:schemeClr val="bg1"/>
          </a:solidFill>
        </p:spPr>
        <p:txBody>
          <a:bodyPr/>
          <a:lstStyle/>
          <a:p>
            <a:pPr algn="ctr"/>
            <a:r>
              <a:rPr lang="es-ES" b="1" u="sng" dirty="0" smtClean="0">
                <a:solidFill>
                  <a:srgbClr val="009999"/>
                </a:solidFill>
              </a:rPr>
              <a:t>RUPTURA SECUNDARIA</a:t>
            </a:r>
            <a:endParaRPr lang="es-ES" b="1" u="sng" dirty="0">
              <a:solidFill>
                <a:srgbClr val="009999"/>
              </a:solidFill>
            </a:endParaRPr>
          </a:p>
        </p:txBody>
      </p:sp>
      <p:sp>
        <p:nvSpPr>
          <p:cNvPr id="4"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5" name="Text Box 3"/>
          <p:cNvSpPr txBox="1">
            <a:spLocks noChangeArrowheads="1"/>
          </p:cNvSpPr>
          <p:nvPr/>
        </p:nvSpPr>
        <p:spPr bwMode="auto">
          <a:xfrm rot="-54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pic>
        <p:nvPicPr>
          <p:cNvPr id="4098" name="Picture 2"/>
          <p:cNvPicPr>
            <a:picLocks noChangeAspect="1" noChangeArrowheads="1"/>
          </p:cNvPicPr>
          <p:nvPr/>
        </p:nvPicPr>
        <p:blipFill>
          <a:blip r:embed="rId3" cstate="print"/>
          <a:srcRect/>
          <a:stretch>
            <a:fillRect/>
          </a:stretch>
        </p:blipFill>
        <p:spPr bwMode="auto">
          <a:xfrm>
            <a:off x="683569" y="1392308"/>
            <a:ext cx="4248471" cy="4917012"/>
          </a:xfrm>
          <a:prstGeom prst="rect">
            <a:avLst/>
          </a:prstGeom>
          <a:noFill/>
          <a:ln w="9525">
            <a:noFill/>
            <a:miter lim="800000"/>
            <a:headEnd/>
            <a:tailEnd/>
          </a:ln>
        </p:spPr>
      </p:pic>
      <p:sp>
        <p:nvSpPr>
          <p:cNvPr id="7" name="6 CuadroTexto"/>
          <p:cNvSpPr txBox="1"/>
          <p:nvPr/>
        </p:nvSpPr>
        <p:spPr>
          <a:xfrm>
            <a:off x="4716016" y="1124744"/>
            <a:ext cx="4320480" cy="1077218"/>
          </a:xfrm>
          <a:prstGeom prst="rect">
            <a:avLst/>
          </a:prstGeom>
          <a:noFill/>
        </p:spPr>
        <p:txBody>
          <a:bodyPr wrap="square" rtlCol="0">
            <a:spAutoFit/>
          </a:bodyPr>
          <a:lstStyle/>
          <a:p>
            <a:pPr algn="just">
              <a:buFont typeface="Wingdings" pitchFamily="2" charset="2"/>
              <a:buChar char="ü"/>
            </a:pPr>
            <a:r>
              <a:rPr lang="es-ES" sz="1600" dirty="0" smtClean="0"/>
              <a:t>Esto aparece en la característica de salida del BJT como una caída en picada de la tensión  de colector-emisor con grandes corrientes del colector.</a:t>
            </a:r>
            <a:endParaRPr lang="es-ES" sz="1600" dirty="0"/>
          </a:p>
        </p:txBody>
      </p:sp>
      <p:sp>
        <p:nvSpPr>
          <p:cNvPr id="8" name="7 CuadroTexto"/>
          <p:cNvSpPr txBox="1"/>
          <p:nvPr/>
        </p:nvSpPr>
        <p:spPr>
          <a:xfrm>
            <a:off x="4716016" y="2204864"/>
            <a:ext cx="4320480" cy="1077218"/>
          </a:xfrm>
          <a:prstGeom prst="rect">
            <a:avLst/>
          </a:prstGeom>
          <a:noFill/>
        </p:spPr>
        <p:txBody>
          <a:bodyPr wrap="square" rtlCol="0">
            <a:spAutoFit/>
          </a:bodyPr>
          <a:lstStyle/>
          <a:p>
            <a:pPr algn="just">
              <a:buFont typeface="Wingdings" pitchFamily="2" charset="2"/>
              <a:buChar char="ü"/>
            </a:pPr>
            <a:r>
              <a:rPr lang="es-ES" sz="1600" dirty="0" smtClean="0"/>
              <a:t>Conforme disminuye la tensión de colector,  a menudo hay aumento significativo de la corriente de colector y un aumento significativo de la disipación de potencia.</a:t>
            </a:r>
            <a:endParaRPr lang="es-ES" sz="1600" dirty="0"/>
          </a:p>
        </p:txBody>
      </p:sp>
      <p:sp>
        <p:nvSpPr>
          <p:cNvPr id="9" name="8 CuadroTexto"/>
          <p:cNvSpPr txBox="1"/>
          <p:nvPr/>
        </p:nvSpPr>
        <p:spPr>
          <a:xfrm>
            <a:off x="4716016" y="3284984"/>
            <a:ext cx="4320480" cy="1323439"/>
          </a:xfrm>
          <a:prstGeom prst="rect">
            <a:avLst/>
          </a:prstGeom>
          <a:noFill/>
        </p:spPr>
        <p:txBody>
          <a:bodyPr wrap="square" rtlCol="0">
            <a:spAutoFit/>
          </a:bodyPr>
          <a:lstStyle/>
          <a:p>
            <a:pPr algn="just">
              <a:buFont typeface="Wingdings" pitchFamily="2" charset="2"/>
              <a:buChar char="ü"/>
            </a:pPr>
            <a:r>
              <a:rPr lang="es-ES" sz="1600" dirty="0" smtClean="0"/>
              <a:t>La segunda ruptura se debe al desbordamiento térmico debido a que la densidad de la corriente en el dispositivo no es uniforme a través de la sección transversal del dispositivo. </a:t>
            </a:r>
            <a:endParaRPr lang="es-ES" sz="1600" dirty="0"/>
          </a:p>
        </p:txBody>
      </p:sp>
      <p:sp>
        <p:nvSpPr>
          <p:cNvPr id="10" name="9 CuadroTexto"/>
          <p:cNvSpPr txBox="1"/>
          <p:nvPr/>
        </p:nvSpPr>
        <p:spPr>
          <a:xfrm>
            <a:off x="4716016" y="4581128"/>
            <a:ext cx="4320480" cy="338554"/>
          </a:xfrm>
          <a:prstGeom prst="rect">
            <a:avLst/>
          </a:prstGeom>
          <a:noFill/>
        </p:spPr>
        <p:txBody>
          <a:bodyPr wrap="square" rtlCol="0">
            <a:spAutoFit/>
          </a:bodyPr>
          <a:lstStyle/>
          <a:p>
            <a:pPr algn="just">
              <a:buFont typeface="Wingdings" pitchFamily="2" charset="2"/>
              <a:buChar char="ü"/>
            </a:pPr>
            <a:r>
              <a:rPr lang="es-ES" sz="1600" dirty="0" smtClean="0"/>
              <a:t>Para evitar la segunda ruptura se debe:</a:t>
            </a:r>
            <a:endParaRPr lang="es-ES" sz="1600" dirty="0"/>
          </a:p>
        </p:txBody>
      </p:sp>
      <p:sp>
        <p:nvSpPr>
          <p:cNvPr id="11" name="10 CuadroTexto"/>
          <p:cNvSpPr txBox="1"/>
          <p:nvPr/>
        </p:nvSpPr>
        <p:spPr>
          <a:xfrm>
            <a:off x="4932040" y="4941168"/>
            <a:ext cx="4032448" cy="1815882"/>
          </a:xfrm>
          <a:prstGeom prst="rect">
            <a:avLst/>
          </a:prstGeom>
          <a:noFill/>
        </p:spPr>
        <p:txBody>
          <a:bodyPr wrap="square" rtlCol="0">
            <a:spAutoFit/>
          </a:bodyPr>
          <a:lstStyle/>
          <a:p>
            <a:pPr marL="342900" indent="-342900" algn="just">
              <a:buFont typeface="+mj-lt"/>
              <a:buAutoNum type="arabicPeriod"/>
            </a:pPr>
            <a:r>
              <a:rPr lang="es-ES" sz="1600" dirty="0" smtClean="0"/>
              <a:t>Controlar la disipación total de potencia.</a:t>
            </a:r>
          </a:p>
          <a:p>
            <a:pPr marL="342900" indent="-342900" algn="just">
              <a:buFont typeface="+mj-lt"/>
              <a:buAutoNum type="arabicPeriod"/>
            </a:pPr>
            <a:r>
              <a:rPr lang="es-ES" sz="1600" dirty="0" smtClean="0"/>
              <a:t>Evitar toda falta de uniformidad de densidad de la corriente, en especial durante el encendido y el apagado, cuando es mayor la disipación de potencia instantánea.</a:t>
            </a:r>
            <a:endParaRPr lang="es-ES" sz="1600"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wipe(down)">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wipe(down)">
                                      <p:cBhvr>
                                        <p:cTn id="3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87624" y="274638"/>
            <a:ext cx="7355160" cy="922114"/>
          </a:xfrm>
          <a:solidFill>
            <a:schemeClr val="bg1"/>
          </a:solidFill>
        </p:spPr>
        <p:txBody>
          <a:bodyPr/>
          <a:lstStyle/>
          <a:p>
            <a:pPr algn="ctr"/>
            <a:r>
              <a:rPr lang="es-ES" b="1" u="sng" dirty="0" smtClean="0">
                <a:solidFill>
                  <a:srgbClr val="009999"/>
                </a:solidFill>
              </a:rPr>
              <a:t>PERDIDAS EN ESTADO ACTIVO</a:t>
            </a:r>
            <a:endParaRPr lang="es-ES" b="1" u="sng" dirty="0">
              <a:solidFill>
                <a:srgbClr val="009999"/>
              </a:solidFill>
            </a:endParaRPr>
          </a:p>
        </p:txBody>
      </p:sp>
      <p:sp>
        <p:nvSpPr>
          <p:cNvPr id="4"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5" name="Text Box 3"/>
          <p:cNvSpPr txBox="1">
            <a:spLocks noChangeArrowheads="1"/>
          </p:cNvSpPr>
          <p:nvPr/>
        </p:nvSpPr>
        <p:spPr bwMode="auto">
          <a:xfrm rot="-54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sp>
        <p:nvSpPr>
          <p:cNvPr id="9" name="8 CuadroTexto"/>
          <p:cNvSpPr txBox="1"/>
          <p:nvPr/>
        </p:nvSpPr>
        <p:spPr>
          <a:xfrm>
            <a:off x="755576" y="1301859"/>
            <a:ext cx="8208912" cy="830997"/>
          </a:xfrm>
          <a:prstGeom prst="rect">
            <a:avLst/>
          </a:prstGeom>
          <a:noFill/>
        </p:spPr>
        <p:txBody>
          <a:bodyPr wrap="square" rtlCol="0">
            <a:spAutoFit/>
          </a:bodyPr>
          <a:lstStyle/>
          <a:p>
            <a:pPr algn="just">
              <a:buFont typeface="Wingdings" pitchFamily="2" charset="2"/>
              <a:buChar char="ü"/>
            </a:pPr>
            <a:r>
              <a:rPr lang="es-ES" sz="1600" dirty="0" smtClean="0"/>
              <a:t>Salvo a frecuencias altas de conmutación, toda la potencia disipada en el modo de operación conmutado de un BJT ocurre cuando el transistor esta en estado activo, por lo regular en saturación dura. </a:t>
            </a:r>
            <a:endParaRPr lang="es-ES" sz="1600" dirty="0"/>
          </a:p>
        </p:txBody>
      </p:sp>
      <p:sp>
        <p:nvSpPr>
          <p:cNvPr id="12" name="11 CuadroTexto"/>
          <p:cNvSpPr txBox="1"/>
          <p:nvPr/>
        </p:nvSpPr>
        <p:spPr>
          <a:xfrm>
            <a:off x="755576" y="2132856"/>
            <a:ext cx="8208912" cy="338554"/>
          </a:xfrm>
          <a:prstGeom prst="rect">
            <a:avLst/>
          </a:prstGeom>
          <a:noFill/>
        </p:spPr>
        <p:txBody>
          <a:bodyPr wrap="square" rtlCol="0">
            <a:spAutoFit/>
          </a:bodyPr>
          <a:lstStyle/>
          <a:p>
            <a:pPr algn="just">
              <a:buFont typeface="Wingdings" pitchFamily="2" charset="2"/>
              <a:buChar char="ü"/>
            </a:pPr>
            <a:r>
              <a:rPr lang="es-ES" sz="1600" dirty="0" smtClean="0"/>
              <a:t>En esta condición, la disipación de potencia esta dada por: </a:t>
            </a:r>
            <a:endParaRPr lang="es-ES" sz="1600" dirty="0"/>
          </a:p>
        </p:txBody>
      </p:sp>
      <p:sp>
        <p:nvSpPr>
          <p:cNvPr id="13" name="12 CuadroTexto"/>
          <p:cNvSpPr txBox="1"/>
          <p:nvPr/>
        </p:nvSpPr>
        <p:spPr>
          <a:xfrm>
            <a:off x="3275856" y="2627620"/>
            <a:ext cx="230425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dirty="0" err="1" smtClean="0"/>
              <a:t>P</a:t>
            </a:r>
            <a:r>
              <a:rPr lang="es-ES" sz="1400" dirty="0" err="1" smtClean="0"/>
              <a:t>enc</a:t>
            </a:r>
            <a:r>
              <a:rPr lang="es-ES" sz="1400" dirty="0" smtClean="0"/>
              <a:t>.</a:t>
            </a:r>
            <a:r>
              <a:rPr lang="es-ES" dirty="0" smtClean="0"/>
              <a:t> = I</a:t>
            </a:r>
            <a:r>
              <a:rPr lang="es-ES" sz="1400" dirty="0" smtClean="0"/>
              <a:t>C </a:t>
            </a:r>
            <a:r>
              <a:rPr lang="es-ES" dirty="0" smtClean="0"/>
              <a:t>x</a:t>
            </a:r>
            <a:r>
              <a:rPr lang="es-ES" sz="1400" dirty="0" smtClean="0"/>
              <a:t> </a:t>
            </a:r>
            <a:r>
              <a:rPr lang="es-ES" dirty="0" smtClean="0"/>
              <a:t>V</a:t>
            </a:r>
            <a:r>
              <a:rPr lang="es-ES" sz="1400" dirty="0" smtClean="0"/>
              <a:t>CE</a:t>
            </a:r>
            <a:r>
              <a:rPr lang="es-ES" sz="1200" dirty="0" smtClean="0"/>
              <a:t>(</a:t>
            </a:r>
            <a:r>
              <a:rPr lang="es-ES" sz="1200" dirty="0" err="1" smtClean="0"/>
              <a:t>sat</a:t>
            </a:r>
            <a:r>
              <a:rPr lang="es-ES" sz="1200" dirty="0" smtClean="0"/>
              <a:t>)</a:t>
            </a:r>
            <a:r>
              <a:rPr lang="es-ES" dirty="0" smtClean="0"/>
              <a:t> </a:t>
            </a:r>
            <a:endParaRPr lang="es-ES" dirty="0"/>
          </a:p>
        </p:txBody>
      </p:sp>
      <p:sp>
        <p:nvSpPr>
          <p:cNvPr id="14" name="13 CuadroTexto"/>
          <p:cNvSpPr txBox="1"/>
          <p:nvPr/>
        </p:nvSpPr>
        <p:spPr>
          <a:xfrm>
            <a:off x="755576" y="3212976"/>
            <a:ext cx="7992888" cy="369332"/>
          </a:xfrm>
          <a:prstGeom prst="rect">
            <a:avLst/>
          </a:prstGeom>
          <a:noFill/>
        </p:spPr>
        <p:txBody>
          <a:bodyPr wrap="square" rtlCol="0">
            <a:spAutoFit/>
          </a:bodyPr>
          <a:lstStyle/>
          <a:p>
            <a:pPr algn="just">
              <a:buFont typeface="Wingdings" pitchFamily="2" charset="2"/>
              <a:buChar char="ü"/>
            </a:pPr>
            <a:r>
              <a:rPr lang="es-ES" sz="1600" dirty="0" smtClean="0"/>
              <a:t>Varias caídas de tensión interna en un transistor contribuyen con</a:t>
            </a:r>
            <a:r>
              <a:rPr lang="es-ES" dirty="0" smtClean="0"/>
              <a:t> V</a:t>
            </a:r>
            <a:r>
              <a:rPr lang="es-ES" sz="1400" dirty="0" smtClean="0"/>
              <a:t>CE</a:t>
            </a:r>
            <a:r>
              <a:rPr lang="es-ES" sz="1200" dirty="0" smtClean="0"/>
              <a:t>(</a:t>
            </a:r>
            <a:r>
              <a:rPr lang="es-ES" sz="1200" dirty="0" err="1" smtClean="0"/>
              <a:t>sat</a:t>
            </a:r>
            <a:r>
              <a:rPr lang="es-ES" sz="1200" dirty="0" smtClean="0"/>
              <a:t>)</a:t>
            </a:r>
            <a:r>
              <a:rPr lang="es-ES" sz="1600" dirty="0" smtClean="0"/>
              <a:t>:</a:t>
            </a:r>
            <a:r>
              <a:rPr lang="es-ES" dirty="0" smtClean="0"/>
              <a:t> </a:t>
            </a:r>
            <a:endParaRPr lang="es-ES" dirty="0"/>
          </a:p>
        </p:txBody>
      </p:sp>
      <p:sp>
        <p:nvSpPr>
          <p:cNvPr id="15" name="14 CuadroTexto"/>
          <p:cNvSpPr txBox="1"/>
          <p:nvPr/>
        </p:nvSpPr>
        <p:spPr>
          <a:xfrm>
            <a:off x="2123728" y="3707740"/>
            <a:ext cx="504056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dirty="0" smtClean="0"/>
              <a:t>V</a:t>
            </a:r>
            <a:r>
              <a:rPr lang="es-ES" sz="1400" dirty="0" smtClean="0"/>
              <a:t>CE</a:t>
            </a:r>
            <a:r>
              <a:rPr lang="es-ES" sz="1200" dirty="0" smtClean="0"/>
              <a:t>(</a:t>
            </a:r>
            <a:r>
              <a:rPr lang="es-ES" sz="1200" dirty="0" err="1" smtClean="0"/>
              <a:t>sat</a:t>
            </a:r>
            <a:r>
              <a:rPr lang="es-ES" sz="1200" dirty="0" smtClean="0"/>
              <a:t>)</a:t>
            </a:r>
            <a:r>
              <a:rPr lang="es-ES" sz="1600" dirty="0" smtClean="0"/>
              <a:t> = </a:t>
            </a:r>
            <a:r>
              <a:rPr lang="es-ES" dirty="0" smtClean="0"/>
              <a:t>V</a:t>
            </a:r>
            <a:r>
              <a:rPr lang="es-ES" sz="1400" dirty="0" smtClean="0"/>
              <a:t>BE</a:t>
            </a:r>
            <a:r>
              <a:rPr lang="es-ES" sz="1200" dirty="0" smtClean="0"/>
              <a:t>(</a:t>
            </a:r>
            <a:r>
              <a:rPr lang="es-ES" sz="1200" dirty="0" err="1" smtClean="0"/>
              <a:t>enc</a:t>
            </a:r>
            <a:r>
              <a:rPr lang="es-ES" sz="1200" dirty="0" smtClean="0"/>
              <a:t>) </a:t>
            </a:r>
            <a:r>
              <a:rPr lang="es-ES" dirty="0" smtClean="0"/>
              <a:t>- V</a:t>
            </a:r>
            <a:r>
              <a:rPr lang="es-ES" sz="1400" dirty="0" smtClean="0"/>
              <a:t>BC</a:t>
            </a:r>
            <a:r>
              <a:rPr lang="es-ES" sz="1200" dirty="0" smtClean="0"/>
              <a:t>(</a:t>
            </a:r>
            <a:r>
              <a:rPr lang="es-ES" sz="1200" dirty="0" err="1" smtClean="0"/>
              <a:t>sat</a:t>
            </a:r>
            <a:r>
              <a:rPr lang="es-ES" sz="1200" dirty="0" smtClean="0"/>
              <a:t>) </a:t>
            </a:r>
            <a:r>
              <a:rPr lang="es-ES" dirty="0" smtClean="0"/>
              <a:t>+ </a:t>
            </a:r>
            <a:r>
              <a:rPr lang="es-ES" dirty="0" err="1" smtClean="0"/>
              <a:t>V</a:t>
            </a:r>
            <a:r>
              <a:rPr lang="es-ES" sz="1200" dirty="0" err="1" smtClean="0"/>
              <a:t>d</a:t>
            </a:r>
            <a:r>
              <a:rPr lang="es-ES" dirty="0" smtClean="0"/>
              <a:t> +I</a:t>
            </a:r>
            <a:r>
              <a:rPr lang="es-ES" sz="1400" dirty="0" smtClean="0"/>
              <a:t>C x </a:t>
            </a:r>
            <a:r>
              <a:rPr lang="es-ES" dirty="0" smtClean="0"/>
              <a:t>(R</a:t>
            </a:r>
            <a:r>
              <a:rPr lang="es-ES" sz="1400" dirty="0" smtClean="0"/>
              <a:t>e</a:t>
            </a:r>
            <a:r>
              <a:rPr lang="es-ES" dirty="0" smtClean="0"/>
              <a:t> + </a:t>
            </a:r>
            <a:r>
              <a:rPr lang="es-ES" dirty="0" err="1" smtClean="0"/>
              <a:t>R</a:t>
            </a:r>
            <a:r>
              <a:rPr lang="es-ES" sz="1400" dirty="0" err="1" smtClean="0"/>
              <a:t>c</a:t>
            </a:r>
            <a:r>
              <a:rPr lang="es-ES" dirty="0" smtClean="0"/>
              <a:t>) </a:t>
            </a:r>
            <a:endParaRPr lang="es-ES" dirty="0"/>
          </a:p>
        </p:txBody>
      </p:sp>
      <p:sp>
        <p:nvSpPr>
          <p:cNvPr id="16" name="15 CuadroTexto"/>
          <p:cNvSpPr txBox="1"/>
          <p:nvPr/>
        </p:nvSpPr>
        <p:spPr>
          <a:xfrm>
            <a:off x="755576" y="4181018"/>
            <a:ext cx="8208912" cy="646331"/>
          </a:xfrm>
          <a:prstGeom prst="rect">
            <a:avLst/>
          </a:prstGeom>
          <a:noFill/>
        </p:spPr>
        <p:txBody>
          <a:bodyPr wrap="square" rtlCol="0">
            <a:spAutoFit/>
          </a:bodyPr>
          <a:lstStyle/>
          <a:p>
            <a:pPr algn="just">
              <a:buFont typeface="Wingdings" pitchFamily="2" charset="2"/>
              <a:buChar char="ü"/>
            </a:pPr>
            <a:r>
              <a:rPr lang="es-ES" dirty="0" smtClean="0"/>
              <a:t>V</a:t>
            </a:r>
            <a:r>
              <a:rPr lang="es-ES" sz="1400" dirty="0" smtClean="0"/>
              <a:t>BE</a:t>
            </a:r>
            <a:r>
              <a:rPr lang="es-ES" sz="1200" dirty="0" smtClean="0"/>
              <a:t>(</a:t>
            </a:r>
            <a:r>
              <a:rPr lang="es-ES" sz="1200" dirty="0" err="1" smtClean="0"/>
              <a:t>enc</a:t>
            </a:r>
            <a:r>
              <a:rPr lang="es-ES" sz="1200" dirty="0" smtClean="0"/>
              <a:t>) y </a:t>
            </a:r>
            <a:r>
              <a:rPr lang="es-ES" dirty="0" smtClean="0"/>
              <a:t>V</a:t>
            </a:r>
            <a:r>
              <a:rPr lang="es-ES" sz="1400" dirty="0" smtClean="0"/>
              <a:t>BC</a:t>
            </a:r>
            <a:r>
              <a:rPr lang="es-ES" sz="1200" dirty="0" smtClean="0"/>
              <a:t>(</a:t>
            </a:r>
            <a:r>
              <a:rPr lang="es-ES" sz="1200" dirty="0" err="1" smtClean="0"/>
              <a:t>sat</a:t>
            </a:r>
            <a:r>
              <a:rPr lang="es-ES" sz="1200" dirty="0" smtClean="0"/>
              <a:t>)  </a:t>
            </a:r>
            <a:r>
              <a:rPr lang="es-ES" sz="1600" dirty="0" smtClean="0"/>
              <a:t>son las tensiones que aparecen a través de la unión de polarización directa  B-E y C-B, respectivamente</a:t>
            </a:r>
            <a:r>
              <a:rPr lang="es-ES" dirty="0" smtClean="0"/>
              <a:t>.</a:t>
            </a:r>
            <a:endParaRPr lang="es-ES" dirty="0"/>
          </a:p>
        </p:txBody>
      </p:sp>
      <p:sp>
        <p:nvSpPr>
          <p:cNvPr id="17" name="16 CuadroTexto"/>
          <p:cNvSpPr txBox="1"/>
          <p:nvPr/>
        </p:nvSpPr>
        <p:spPr>
          <a:xfrm>
            <a:off x="755576" y="4869160"/>
            <a:ext cx="8208912" cy="615553"/>
          </a:xfrm>
          <a:prstGeom prst="rect">
            <a:avLst/>
          </a:prstGeom>
          <a:noFill/>
        </p:spPr>
        <p:txBody>
          <a:bodyPr wrap="square" rtlCol="0">
            <a:spAutoFit/>
          </a:bodyPr>
          <a:lstStyle/>
          <a:p>
            <a:pPr algn="just">
              <a:buFont typeface="Wingdings" pitchFamily="2" charset="2"/>
              <a:buChar char="ü"/>
            </a:pPr>
            <a:r>
              <a:rPr lang="es-ES" sz="1600" dirty="0" smtClean="0"/>
              <a:t>Las resistencias</a:t>
            </a:r>
            <a:r>
              <a:rPr lang="es-ES" dirty="0" smtClean="0"/>
              <a:t> R</a:t>
            </a:r>
            <a:r>
              <a:rPr lang="es-ES" sz="1400" dirty="0" smtClean="0"/>
              <a:t>e</a:t>
            </a:r>
            <a:r>
              <a:rPr lang="es-ES" dirty="0" smtClean="0"/>
              <a:t> y </a:t>
            </a:r>
            <a:r>
              <a:rPr lang="es-ES" dirty="0" err="1" smtClean="0"/>
              <a:t>R</a:t>
            </a:r>
            <a:r>
              <a:rPr lang="es-ES" sz="1400" dirty="0" err="1" smtClean="0"/>
              <a:t>c</a:t>
            </a:r>
            <a:r>
              <a:rPr lang="es-ES" dirty="0" smtClean="0"/>
              <a:t> </a:t>
            </a:r>
            <a:r>
              <a:rPr lang="es-ES" sz="1600" dirty="0" smtClean="0"/>
              <a:t>representan las resistencias de las zonas muy dopadas del emisor y colector, respectivamente. </a:t>
            </a:r>
            <a:endParaRPr lang="es-ES" sz="1600" dirty="0"/>
          </a:p>
        </p:txBody>
      </p:sp>
      <p:sp>
        <p:nvSpPr>
          <p:cNvPr id="18" name="17 CuadroTexto"/>
          <p:cNvSpPr txBox="1"/>
          <p:nvPr/>
        </p:nvSpPr>
        <p:spPr>
          <a:xfrm>
            <a:off x="755576" y="5589240"/>
            <a:ext cx="7992888" cy="369332"/>
          </a:xfrm>
          <a:prstGeom prst="rect">
            <a:avLst/>
          </a:prstGeom>
          <a:noFill/>
        </p:spPr>
        <p:txBody>
          <a:bodyPr wrap="square" rtlCol="0">
            <a:spAutoFit/>
          </a:bodyPr>
          <a:lstStyle/>
          <a:p>
            <a:pPr algn="just">
              <a:buFont typeface="Wingdings" pitchFamily="2" charset="2"/>
              <a:buChar char="ü"/>
            </a:pPr>
            <a:r>
              <a:rPr lang="es-ES" dirty="0" err="1" smtClean="0"/>
              <a:t>V</a:t>
            </a:r>
            <a:r>
              <a:rPr lang="es-ES" sz="1200" dirty="0" err="1" smtClean="0"/>
              <a:t>d</a:t>
            </a:r>
            <a:r>
              <a:rPr lang="es-ES" dirty="0" smtClean="0"/>
              <a:t> </a:t>
            </a:r>
            <a:r>
              <a:rPr lang="es-ES" sz="1600" dirty="0" smtClean="0"/>
              <a:t>es la caída de voltaje en la región de arrastre del colector. </a:t>
            </a:r>
            <a:endParaRPr lang="es-ES" sz="1600"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animBg="1"/>
      <p:bldP spid="14" grpId="0"/>
      <p:bldP spid="15" grpId="0" animBg="1"/>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7584" y="44624"/>
            <a:ext cx="7992888" cy="914400"/>
          </a:xfrm>
          <a:solidFill>
            <a:schemeClr val="bg1"/>
          </a:solidFill>
        </p:spPr>
        <p:txBody>
          <a:bodyPr>
            <a:normAutofit fontScale="90000"/>
          </a:bodyPr>
          <a:lstStyle/>
          <a:p>
            <a:pPr algn="ctr"/>
            <a:r>
              <a:rPr lang="es-ES" b="1" u="sng" dirty="0" smtClean="0">
                <a:solidFill>
                  <a:srgbClr val="009999"/>
                </a:solidFill>
              </a:rPr>
              <a:t>AREAS DE OPERACIÓN SEGURA, SOA</a:t>
            </a:r>
            <a:endParaRPr lang="es-ES" b="1" u="sng" dirty="0">
              <a:solidFill>
                <a:srgbClr val="009999"/>
              </a:solidFill>
            </a:endParaRPr>
          </a:p>
        </p:txBody>
      </p:sp>
      <p:sp>
        <p:nvSpPr>
          <p:cNvPr id="4" name="Rectangle 2"/>
          <p:cNvSpPr>
            <a:spLocks noChangeArrowheads="1"/>
          </p:cNvSpPr>
          <p:nvPr/>
        </p:nvSpPr>
        <p:spPr bwMode="auto">
          <a:xfrm>
            <a:off x="476250" y="0"/>
            <a:ext cx="71438" cy="6858000"/>
          </a:xfrm>
          <a:prstGeom prst="rect">
            <a:avLst/>
          </a:prstGeom>
          <a:solidFill>
            <a:srgbClr val="008080"/>
          </a:solidFill>
          <a:ln w="9525">
            <a:noFill/>
            <a:miter lim="800000"/>
            <a:headEnd/>
            <a:tailEnd/>
          </a:ln>
          <a:effectLst/>
        </p:spPr>
        <p:txBody>
          <a:bodyPr wrap="none" anchor="ctr"/>
          <a:lstStyle/>
          <a:p>
            <a:endParaRPr lang="es-ES"/>
          </a:p>
        </p:txBody>
      </p:sp>
      <p:sp>
        <p:nvSpPr>
          <p:cNvPr id="5" name="Text Box 3"/>
          <p:cNvSpPr txBox="1">
            <a:spLocks noChangeArrowheads="1"/>
          </p:cNvSpPr>
          <p:nvPr/>
        </p:nvSpPr>
        <p:spPr bwMode="auto">
          <a:xfrm rot="-5400000">
            <a:off x="-2959893" y="3194844"/>
            <a:ext cx="6408737" cy="396875"/>
          </a:xfrm>
          <a:prstGeom prst="rect">
            <a:avLst/>
          </a:prstGeom>
          <a:noFill/>
          <a:ln w="9525">
            <a:noFill/>
            <a:miter lim="800000"/>
            <a:headEnd/>
            <a:tailEnd/>
          </a:ln>
          <a:effectLst/>
        </p:spPr>
        <p:txBody>
          <a:bodyPr>
            <a:spAutoFit/>
          </a:bodyPr>
          <a:lstStyle/>
          <a:p>
            <a:pPr algn="l">
              <a:spcBef>
                <a:spcPct val="50000"/>
              </a:spcBef>
            </a:pPr>
            <a:r>
              <a:rPr lang="es-ES" sz="2000" dirty="0" smtClean="0">
                <a:solidFill>
                  <a:srgbClr val="008080"/>
                </a:solidFill>
              </a:rPr>
              <a:t>TRANSISTOR BIPOLAR DE </a:t>
            </a:r>
            <a:r>
              <a:rPr lang="es-ES" sz="2000" dirty="0">
                <a:solidFill>
                  <a:srgbClr val="008080"/>
                </a:solidFill>
              </a:rPr>
              <a:t>POTENCIA</a:t>
            </a:r>
          </a:p>
        </p:txBody>
      </p:sp>
      <p:sp>
        <p:nvSpPr>
          <p:cNvPr id="8" name="2 Marcador de contenido"/>
          <p:cNvSpPr txBox="1">
            <a:spLocks/>
          </p:cNvSpPr>
          <p:nvPr/>
        </p:nvSpPr>
        <p:spPr>
          <a:xfrm>
            <a:off x="755576" y="836712"/>
            <a:ext cx="8064896" cy="1152128"/>
          </a:xfrm>
          <a:prstGeom prst="rect">
            <a:avLst/>
          </a:prstGeom>
        </p:spPr>
        <p:txBody>
          <a:bodyPr vert="horz" lIns="91440" tIns="45720" rIns="91440" bIns="45720" rtlCol="0">
            <a:noAutofit/>
          </a:bodyPr>
          <a:lstStyle/>
          <a:p>
            <a:pPr marR="0" lvl="0" algn="just" defTabSz="914400" rtl="0" eaLnBrk="1" fontAlgn="auto" latinLnBrk="0" hangingPunct="1">
              <a:lnSpc>
                <a:spcPct val="100000"/>
              </a:lnSpc>
              <a:spcBef>
                <a:spcPct val="20000"/>
              </a:spcBef>
              <a:spcAft>
                <a:spcPts val="0"/>
              </a:spcAft>
              <a:buClrTx/>
              <a:buSzTx/>
              <a:buFont typeface="Arial" pitchFamily="34" charset="0"/>
              <a:buNone/>
              <a:tabLst/>
              <a:defRPr/>
            </a:pPr>
            <a:r>
              <a:rPr lang="es-ES" sz="2400" dirty="0" smtClean="0">
                <a:latin typeface="+mn-lt"/>
              </a:rPr>
              <a:t>Es un método conveniente y conciso para resumir los valores máximos de corriente y tensión a las que se va a someter el transistor.</a:t>
            </a:r>
          </a:p>
          <a:p>
            <a:pPr marR="0" lvl="0" algn="just" defTabSz="914400" rtl="0" eaLnBrk="1" fontAlgn="auto" latinLnBrk="0" hangingPunct="1">
              <a:lnSpc>
                <a:spcPct val="100000"/>
              </a:lnSpc>
              <a:spcBef>
                <a:spcPct val="20000"/>
              </a:spcBef>
              <a:spcAft>
                <a:spcPts val="0"/>
              </a:spcAft>
              <a:buClrTx/>
              <a:buSzTx/>
              <a:buFont typeface="Arial" pitchFamily="34" charset="0"/>
              <a:buNone/>
              <a:tabLst/>
              <a:defRPr/>
            </a:pPr>
            <a:endParaRPr lang="es-ES" sz="2400" dirty="0">
              <a:latin typeface="+mn-lt"/>
            </a:endParaRPr>
          </a:p>
        </p:txBody>
      </p:sp>
      <p:pic>
        <p:nvPicPr>
          <p:cNvPr id="8194" name="Picture 2"/>
          <p:cNvPicPr>
            <a:picLocks noChangeAspect="1" noChangeArrowheads="1"/>
          </p:cNvPicPr>
          <p:nvPr/>
        </p:nvPicPr>
        <p:blipFill>
          <a:blip r:embed="rId3" cstate="print"/>
          <a:srcRect/>
          <a:stretch>
            <a:fillRect/>
          </a:stretch>
        </p:blipFill>
        <p:spPr bwMode="auto">
          <a:xfrm>
            <a:off x="683568" y="2060849"/>
            <a:ext cx="4693729" cy="3672408"/>
          </a:xfrm>
          <a:prstGeom prst="rect">
            <a:avLst/>
          </a:prstGeom>
          <a:noFill/>
          <a:ln w="9525">
            <a:noFill/>
            <a:miter lim="800000"/>
            <a:headEnd/>
            <a:tailEnd/>
          </a:ln>
        </p:spPr>
      </p:pic>
      <p:sp>
        <p:nvSpPr>
          <p:cNvPr id="7" name="6 CuadroTexto"/>
          <p:cNvSpPr txBox="1"/>
          <p:nvPr/>
        </p:nvSpPr>
        <p:spPr>
          <a:xfrm>
            <a:off x="5436096" y="1764105"/>
            <a:ext cx="3635896" cy="830997"/>
          </a:xfrm>
          <a:prstGeom prst="rect">
            <a:avLst/>
          </a:prstGeom>
          <a:noFill/>
        </p:spPr>
        <p:txBody>
          <a:bodyPr wrap="square" rtlCol="0">
            <a:spAutoFit/>
          </a:bodyPr>
          <a:lstStyle/>
          <a:p>
            <a:pPr algn="just">
              <a:buFont typeface="Wingdings" pitchFamily="2" charset="2"/>
              <a:buChar char="ü"/>
            </a:pPr>
            <a:r>
              <a:rPr lang="es-ES" sz="1600" b="1" dirty="0" smtClean="0"/>
              <a:t>La corriente </a:t>
            </a:r>
            <a:r>
              <a:rPr lang="es-ES" sz="1600" b="1" i="1" dirty="0" smtClean="0"/>
              <a:t>I</a:t>
            </a:r>
            <a:r>
              <a:rPr lang="es-ES" sz="1200" b="1" i="1" dirty="0" smtClean="0"/>
              <a:t>CM</a:t>
            </a:r>
            <a:r>
              <a:rPr lang="es-ES" sz="1600" dirty="0" smtClean="0"/>
              <a:t> es la corriente máxima del colector. Si se excede esta corriente el dispositivo se destruye.</a:t>
            </a:r>
            <a:endParaRPr lang="es-ES" sz="1600" dirty="0"/>
          </a:p>
        </p:txBody>
      </p:sp>
      <p:sp>
        <p:nvSpPr>
          <p:cNvPr id="9" name="8 CuadroTexto"/>
          <p:cNvSpPr txBox="1"/>
          <p:nvPr/>
        </p:nvSpPr>
        <p:spPr>
          <a:xfrm>
            <a:off x="5436096" y="2564904"/>
            <a:ext cx="3635896" cy="1323439"/>
          </a:xfrm>
          <a:prstGeom prst="rect">
            <a:avLst/>
          </a:prstGeom>
          <a:noFill/>
        </p:spPr>
        <p:txBody>
          <a:bodyPr wrap="square" rtlCol="0">
            <a:spAutoFit/>
          </a:bodyPr>
          <a:lstStyle/>
          <a:p>
            <a:pPr algn="just">
              <a:buFont typeface="Wingdings" pitchFamily="2" charset="2"/>
              <a:buChar char="ü"/>
            </a:pPr>
            <a:r>
              <a:rPr lang="es-ES" sz="1600" b="1" dirty="0" smtClean="0"/>
              <a:t>El limite térmico</a:t>
            </a:r>
            <a:r>
              <a:rPr lang="es-ES" sz="1600" dirty="0" smtClean="0"/>
              <a:t> es un limite de disipación de potencia establecido por la resistencia térmica del transistor y la máxima temperatura permisible de la juntura.</a:t>
            </a:r>
            <a:endParaRPr lang="es-ES" sz="1600" dirty="0"/>
          </a:p>
        </p:txBody>
      </p:sp>
      <p:sp>
        <p:nvSpPr>
          <p:cNvPr id="10" name="9 CuadroTexto"/>
          <p:cNvSpPr txBox="1"/>
          <p:nvPr/>
        </p:nvSpPr>
        <p:spPr>
          <a:xfrm>
            <a:off x="5436096" y="3861048"/>
            <a:ext cx="3635896" cy="1323439"/>
          </a:xfrm>
          <a:prstGeom prst="rect">
            <a:avLst/>
          </a:prstGeom>
          <a:noFill/>
        </p:spPr>
        <p:txBody>
          <a:bodyPr wrap="square" rtlCol="0">
            <a:spAutoFit/>
          </a:bodyPr>
          <a:lstStyle/>
          <a:p>
            <a:pPr algn="just">
              <a:buFont typeface="Wingdings" pitchFamily="2" charset="2"/>
              <a:buChar char="ü"/>
            </a:pPr>
            <a:r>
              <a:rPr lang="es-ES" sz="1600" b="1" dirty="0" smtClean="0"/>
              <a:t>El limite de la segunda ruptura</a:t>
            </a:r>
            <a:r>
              <a:rPr lang="es-ES" sz="1600" dirty="0" smtClean="0"/>
              <a:t> representa las máximas combinaciones permisibles de tensión y corriente donde puede ocurrir la segunda ruptura. </a:t>
            </a:r>
            <a:endParaRPr lang="es-ES" sz="1600" dirty="0"/>
          </a:p>
        </p:txBody>
      </p:sp>
      <p:sp>
        <p:nvSpPr>
          <p:cNvPr id="11" name="10 CuadroTexto"/>
          <p:cNvSpPr txBox="1"/>
          <p:nvPr/>
        </p:nvSpPr>
        <p:spPr>
          <a:xfrm>
            <a:off x="5436096" y="5201905"/>
            <a:ext cx="3635896" cy="1323439"/>
          </a:xfrm>
          <a:prstGeom prst="rect">
            <a:avLst/>
          </a:prstGeom>
          <a:noFill/>
        </p:spPr>
        <p:txBody>
          <a:bodyPr wrap="square" rtlCol="0">
            <a:spAutoFit/>
          </a:bodyPr>
          <a:lstStyle/>
          <a:p>
            <a:pPr algn="just">
              <a:buFont typeface="Wingdings" pitchFamily="2" charset="2"/>
              <a:buChar char="ü"/>
            </a:pPr>
            <a:r>
              <a:rPr lang="es-ES" sz="1600" b="1" dirty="0" smtClean="0"/>
              <a:t>El limite de la tensión de ruptura</a:t>
            </a:r>
            <a:r>
              <a:rPr lang="es-ES" sz="1600" dirty="0" smtClean="0"/>
              <a:t> </a:t>
            </a:r>
            <a:r>
              <a:rPr lang="es-ES" sz="1600" b="1" dirty="0" smtClean="0"/>
              <a:t>BV</a:t>
            </a:r>
            <a:r>
              <a:rPr lang="es-ES" sz="1200" b="1" dirty="0" smtClean="0"/>
              <a:t>CEO</a:t>
            </a:r>
            <a:r>
              <a:rPr lang="es-ES" sz="1600" dirty="0" smtClean="0"/>
              <a:t>, que es la máxima tensión colector-emisor que puede soportar el dispositivo con la base abierta.  </a:t>
            </a:r>
            <a:endParaRPr lang="es-ES" sz="1600" dirty="0"/>
          </a:p>
        </p:txBody>
      </p:sp>
    </p:spTree>
  </p:cSld>
  <p:clrMapOvr>
    <a:masterClrMapping/>
  </p:clrMapOvr>
  <p:transition xmlns:p14="http://schemas.microsoft.com/office/powerpoint/2010/main" spd="slow">
    <p:pull dir="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wipe(down)">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0" grpId="0"/>
      <p:bldP spid="11"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10290</TotalTime>
  <Words>4237</Words>
  <Application>Microsoft Macintosh PowerPoint</Application>
  <PresentationFormat>Presentación en pantalla (4:3)</PresentationFormat>
  <Paragraphs>441</Paragraphs>
  <Slides>55</Slides>
  <Notes>28</Notes>
  <HiddenSlides>0</HiddenSlides>
  <MMClips>0</MMClips>
  <ScaleCrop>false</ScaleCrop>
  <HeadingPairs>
    <vt:vector size="4" baseType="variant">
      <vt:variant>
        <vt:lpstr>Tema</vt:lpstr>
      </vt:variant>
      <vt:variant>
        <vt:i4>1</vt:i4>
      </vt:variant>
      <vt:variant>
        <vt:lpstr>Títulos de diapositiva</vt:lpstr>
      </vt:variant>
      <vt:variant>
        <vt:i4>55</vt:i4>
      </vt:variant>
    </vt:vector>
  </HeadingPairs>
  <TitlesOfParts>
    <vt:vector size="56" baseType="lpstr">
      <vt:lpstr>Tema de Office</vt:lpstr>
      <vt:lpstr>Presentación de PowerPoint</vt:lpstr>
      <vt:lpstr>CARACTERISTICAS</vt:lpstr>
      <vt:lpstr>CARACTERISTICAS I-V</vt:lpstr>
      <vt:lpstr>FISICA DE OPERACIÓN DEL BJT</vt:lpstr>
      <vt:lpstr>ENCENDIDO DEL TRANSISTOR</vt:lpstr>
      <vt:lpstr>APAGADO DEL TRANSISTOR</vt:lpstr>
      <vt:lpstr>RUPTURA SECUNDARIA</vt:lpstr>
      <vt:lpstr>PERDIDAS EN ESTADO ACTIVO</vt:lpstr>
      <vt:lpstr>AREAS DE OPERACIÓN SEGURA, SOA</vt:lpstr>
      <vt:lpstr>AREA DE OPERACIÓN SEGURA SOA</vt:lpstr>
      <vt:lpstr>RESUMEN</vt:lpstr>
      <vt:lpstr>RESUMEN</vt:lpstr>
      <vt:lpstr>GRACIAS</vt:lpstr>
      <vt:lpstr>Presentación de PowerPoint</vt:lpstr>
      <vt:lpstr>Estructura Básica del MOSFET de Potencia</vt:lpstr>
      <vt:lpstr>Estructura Básica del MOSFET de Potencia</vt:lpstr>
      <vt:lpstr>Estructura Básica del MOSFET de Potencia</vt:lpstr>
      <vt:lpstr>Estructura Básica del MOSFET de Potencia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Inconvenientes de los MOSFET</vt:lpstr>
      <vt:lpstr>Ventajas de los MOSFET vs BJT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PNUD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pnudbive</dc:creator>
  <cp:lastModifiedBy>Angela Torres</cp:lastModifiedBy>
  <cp:revision>611</cp:revision>
  <dcterms:created xsi:type="dcterms:W3CDTF">2008-09-28T21:35:46Z</dcterms:created>
  <dcterms:modified xsi:type="dcterms:W3CDTF">2015-04-26T20:42:06Z</dcterms:modified>
</cp:coreProperties>
</file>